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3"/>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6" r:id="rId25"/>
    <p:sldId id="287" r:id="rId26"/>
    <p:sldId id="288" r:id="rId27"/>
    <p:sldId id="289" r:id="rId28"/>
    <p:sldId id="290" r:id="rId29"/>
    <p:sldId id="291" r:id="rId30"/>
    <p:sldId id="292" r:id="rId31"/>
    <p:sldId id="293" r:id="rId32"/>
    <p:sldId id="294" r:id="rId33"/>
    <p:sldId id="295" r:id="rId34"/>
    <p:sldId id="297" r:id="rId35"/>
    <p:sldId id="298" r:id="rId36"/>
    <p:sldId id="280" r:id="rId37"/>
    <p:sldId id="281" r:id="rId38"/>
    <p:sldId id="282" r:id="rId39"/>
    <p:sldId id="283" r:id="rId40"/>
    <p:sldId id="284" r:id="rId41"/>
    <p:sldId id="285" r:id="rId42"/>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6" roundtripDataSignature="AMtx7mg9XMU7DiXZQhjpPR1JL2TELytPw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71F02BD-5454-4951-A7A9-09D3F96F9CD9}">
  <a:tblStyle styleId="{371F02BD-5454-4951-A7A9-09D3F96F9CD9}"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CF4"/>
          </a:solidFill>
        </a:fill>
      </a:tcStyle>
    </a:wholeTbl>
    <a:band1H>
      <a:tcTxStyle/>
      <a:tcStyle>
        <a:tcBdr/>
        <a:fill>
          <a:solidFill>
            <a:srgbClr val="CFD7E7"/>
          </a:solidFill>
        </a:fill>
      </a:tcStyle>
    </a:band1H>
    <a:band2H>
      <a:tcTxStyle/>
      <a:tcStyle>
        <a:tcBdr/>
      </a:tcStyle>
    </a:band2H>
    <a:band1V>
      <a:tcTxStyle/>
      <a:tcStyle>
        <a:tcBdr/>
        <a:fill>
          <a:solidFill>
            <a:srgbClr val="CFD7E7"/>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00E94844-3C6B-4C9E-9B44-0F7CE7786509}"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DEEE8"/>
          </a:solidFill>
        </a:fill>
      </a:tcStyle>
    </a:wholeTbl>
    <a:band1H>
      <a:tcTxStyle/>
      <a:tcStyle>
        <a:tcBdr/>
        <a:fill>
          <a:solidFill>
            <a:srgbClr val="FCDCCE"/>
          </a:solidFill>
        </a:fill>
      </a:tcStyle>
    </a:band1H>
    <a:band2H>
      <a:tcTxStyle/>
      <a:tcStyle>
        <a:tcBdr/>
      </a:tcStyle>
    </a:band2H>
    <a:band1V>
      <a:tcTxStyle/>
      <a:tcStyle>
        <a:tcBdr/>
        <a:fill>
          <a:solidFill>
            <a:srgbClr val="FCDCCE"/>
          </a:solidFill>
        </a:fill>
      </a:tcStyle>
    </a:band1V>
    <a:band2V>
      <a:tcTxStyle/>
      <a:tcStyle>
        <a:tcBdr/>
      </a:tcStyle>
    </a:band2V>
    <a:lastCol>
      <a:tcTxStyle b="on" i="off">
        <a:font>
          <a:latin typeface="Calibri"/>
          <a:ea typeface="Calibri"/>
          <a:cs typeface="Calibri"/>
        </a:font>
        <a:schemeClr val="lt1"/>
      </a:tcTxStyle>
      <a:tcStyle>
        <a:tcBdr/>
        <a:fill>
          <a:solidFill>
            <a:schemeClr val="accent6"/>
          </a:solidFill>
        </a:fill>
      </a:tcStyle>
    </a:lastCol>
    <a:firstCol>
      <a:tcTxStyle b="on" i="off">
        <a:font>
          <a:latin typeface="Calibri"/>
          <a:ea typeface="Calibri"/>
          <a:cs typeface="Calibri"/>
        </a:font>
        <a:schemeClr val="lt1"/>
      </a:tcTxStyle>
      <a:tcStyle>
        <a:tcBdr/>
        <a:fill>
          <a:solidFill>
            <a:schemeClr val="accent6"/>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6"/>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6"/>
          </a:solidFill>
        </a:fill>
      </a:tcStyle>
    </a:firstRow>
    <a:neCell>
      <a:tcTxStyle/>
      <a:tcStyle>
        <a:tcBdr/>
      </a:tcStyle>
    </a:neCell>
    <a:nwCell>
      <a:tcTxStyle/>
      <a:tcStyle>
        <a:tcBdr/>
      </a:tcStyle>
    </a:nwCell>
  </a:tblStyle>
  <a:tblStyle styleId="{49127290-EC10-45D7-87CE-C7D7F9B9B115}" styleName="Table_2">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118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elma Muhič Dizdarevič" userId="8da642b9-b521-4eaf-b7e0-e7aebdaf5c1f" providerId="ADAL" clId="{E06329F0-A365-4642-9E2A-3266DF3D1354}"/>
    <pc:docChg chg="delSld">
      <pc:chgData name="Selma Muhič Dizdarevič" userId="8da642b9-b521-4eaf-b7e0-e7aebdaf5c1f" providerId="ADAL" clId="{E06329F0-A365-4642-9E2A-3266DF3D1354}" dt="2025-10-17T07:57:17.090" v="1" actId="2696"/>
      <pc:docMkLst>
        <pc:docMk/>
      </pc:docMkLst>
      <pc:sldChg chg="del">
        <pc:chgData name="Selma Muhič Dizdarevič" userId="8da642b9-b521-4eaf-b7e0-e7aebdaf5c1f" providerId="ADAL" clId="{E06329F0-A365-4642-9E2A-3266DF3D1354}" dt="2025-10-17T07:41:33.643" v="0" actId="2696"/>
        <pc:sldMkLst>
          <pc:docMk/>
          <pc:sldMk cId="0" sldId="263"/>
        </pc:sldMkLst>
      </pc:sldChg>
      <pc:sldChg chg="del">
        <pc:chgData name="Selma Muhič Dizdarevič" userId="8da642b9-b521-4eaf-b7e0-e7aebdaf5c1f" providerId="ADAL" clId="{E06329F0-A365-4642-9E2A-3266DF3D1354}" dt="2025-10-17T07:57:17.090" v="1" actId="2696"/>
        <pc:sldMkLst>
          <pc:docMk/>
          <pc:sldMk cId="1092385281" sldId="29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21A7DD-CD71-461B-B65D-725182144AB1}" type="doc">
      <dgm:prSet loTypeId="urn:microsoft.com/office/officeart/2005/8/layout/hierarchy1" loCatId="hierarchy" qsTypeId="urn:microsoft.com/office/officeart/2005/8/quickstyle/simple1" qsCatId="simple" csTypeId="urn:microsoft.com/office/officeart/2005/8/colors/accent0_3" csCatId="mainScheme"/>
      <dgm:spPr/>
      <dgm:t>
        <a:bodyPr/>
        <a:lstStyle/>
        <a:p>
          <a:endParaRPr lang="en-US"/>
        </a:p>
      </dgm:t>
    </dgm:pt>
    <dgm:pt modelId="{3FC949B3-2D65-45B8-8723-D25256F23C5E}">
      <dgm:prSet/>
      <dgm:spPr/>
      <dgm:t>
        <a:bodyPr/>
        <a:lstStyle/>
        <a:p>
          <a:r>
            <a:rPr lang="cs-CZ"/>
            <a:t>Pro mnohé Romy, zejména z mladší generace, představuje školní i pracovní prostředí klíčové oblasti, v nichž se výrazně projevuje anticiganismus. </a:t>
          </a:r>
          <a:endParaRPr lang="en-US"/>
        </a:p>
      </dgm:t>
    </dgm:pt>
    <dgm:pt modelId="{31FD4542-B4F8-4583-827E-11737C8065E2}" type="parTrans" cxnId="{16E188DD-87BC-4892-A71A-CB62A813DB08}">
      <dgm:prSet/>
      <dgm:spPr/>
      <dgm:t>
        <a:bodyPr/>
        <a:lstStyle/>
        <a:p>
          <a:endParaRPr lang="en-US"/>
        </a:p>
      </dgm:t>
    </dgm:pt>
    <dgm:pt modelId="{7F369BCD-9CFF-44EB-ACEF-C257D338E60C}" type="sibTrans" cxnId="{16E188DD-87BC-4892-A71A-CB62A813DB08}">
      <dgm:prSet/>
      <dgm:spPr/>
      <dgm:t>
        <a:bodyPr/>
        <a:lstStyle/>
        <a:p>
          <a:endParaRPr lang="en-US"/>
        </a:p>
      </dgm:t>
    </dgm:pt>
    <dgm:pt modelId="{A38F5566-03A1-44A0-B42B-A10A143D5DE4}">
      <dgm:prSet/>
      <dgm:spPr/>
      <dgm:t>
        <a:bodyPr/>
        <a:lstStyle/>
        <a:p>
          <a:r>
            <a:rPr lang="cs-CZ"/>
            <a:t>Vnímán je často jako latentní hrozba či břemeno, se kterým je nutné počítat v každé interakci, i když nemusí být vždy explicitně přítomen. V odpovědích respondentů se proto často objevuje rezignace či strategie vědomého ignorování těchto projevů, a to právě kvůli jejich všudypřítomnosti.</a:t>
          </a:r>
          <a:endParaRPr lang="en-US"/>
        </a:p>
      </dgm:t>
    </dgm:pt>
    <dgm:pt modelId="{36D0B51B-5EFF-4DB2-B13C-9B655FA6EB8B}" type="parTrans" cxnId="{67EF6A0C-613D-42D5-8E50-1FB51BC38C88}">
      <dgm:prSet/>
      <dgm:spPr/>
      <dgm:t>
        <a:bodyPr/>
        <a:lstStyle/>
        <a:p>
          <a:endParaRPr lang="en-US"/>
        </a:p>
      </dgm:t>
    </dgm:pt>
    <dgm:pt modelId="{988C4D54-3DC5-45C6-BE82-6352A4746D85}" type="sibTrans" cxnId="{67EF6A0C-613D-42D5-8E50-1FB51BC38C88}">
      <dgm:prSet/>
      <dgm:spPr/>
      <dgm:t>
        <a:bodyPr/>
        <a:lstStyle/>
        <a:p>
          <a:endParaRPr lang="en-US"/>
        </a:p>
      </dgm:t>
    </dgm:pt>
    <dgm:pt modelId="{3A83F987-1B6E-462E-A0D9-757F250144C3}" type="pres">
      <dgm:prSet presAssocID="{E521A7DD-CD71-461B-B65D-725182144AB1}" presName="hierChild1" presStyleCnt="0">
        <dgm:presLayoutVars>
          <dgm:chPref val="1"/>
          <dgm:dir/>
          <dgm:animOne val="branch"/>
          <dgm:animLvl val="lvl"/>
          <dgm:resizeHandles/>
        </dgm:presLayoutVars>
      </dgm:prSet>
      <dgm:spPr/>
    </dgm:pt>
    <dgm:pt modelId="{2E425840-FCB5-4176-942F-68E3E79E9A97}" type="pres">
      <dgm:prSet presAssocID="{3FC949B3-2D65-45B8-8723-D25256F23C5E}" presName="hierRoot1" presStyleCnt="0"/>
      <dgm:spPr/>
    </dgm:pt>
    <dgm:pt modelId="{EC2B9443-4B37-49F0-B4EB-6B4F5740513C}" type="pres">
      <dgm:prSet presAssocID="{3FC949B3-2D65-45B8-8723-D25256F23C5E}" presName="composite" presStyleCnt="0"/>
      <dgm:spPr/>
    </dgm:pt>
    <dgm:pt modelId="{D0CB8F48-466F-40ED-B176-73CBDC23305A}" type="pres">
      <dgm:prSet presAssocID="{3FC949B3-2D65-45B8-8723-D25256F23C5E}" presName="background" presStyleLbl="node0" presStyleIdx="0" presStyleCnt="2"/>
      <dgm:spPr/>
    </dgm:pt>
    <dgm:pt modelId="{98EEACBA-23FD-4C97-89AE-A2980622AB66}" type="pres">
      <dgm:prSet presAssocID="{3FC949B3-2D65-45B8-8723-D25256F23C5E}" presName="text" presStyleLbl="fgAcc0" presStyleIdx="0" presStyleCnt="2">
        <dgm:presLayoutVars>
          <dgm:chPref val="3"/>
        </dgm:presLayoutVars>
      </dgm:prSet>
      <dgm:spPr/>
    </dgm:pt>
    <dgm:pt modelId="{C07F25CD-B78D-41CF-9031-7733F17055D9}" type="pres">
      <dgm:prSet presAssocID="{3FC949B3-2D65-45B8-8723-D25256F23C5E}" presName="hierChild2" presStyleCnt="0"/>
      <dgm:spPr/>
    </dgm:pt>
    <dgm:pt modelId="{22D272D0-A2C6-4563-8419-F299037886D1}" type="pres">
      <dgm:prSet presAssocID="{A38F5566-03A1-44A0-B42B-A10A143D5DE4}" presName="hierRoot1" presStyleCnt="0"/>
      <dgm:spPr/>
    </dgm:pt>
    <dgm:pt modelId="{4300F762-4444-4280-82CC-0FC3458AEB3C}" type="pres">
      <dgm:prSet presAssocID="{A38F5566-03A1-44A0-B42B-A10A143D5DE4}" presName="composite" presStyleCnt="0"/>
      <dgm:spPr/>
    </dgm:pt>
    <dgm:pt modelId="{1A8E79D9-7587-476B-97C5-85146FCC690F}" type="pres">
      <dgm:prSet presAssocID="{A38F5566-03A1-44A0-B42B-A10A143D5DE4}" presName="background" presStyleLbl="node0" presStyleIdx="1" presStyleCnt="2"/>
      <dgm:spPr/>
    </dgm:pt>
    <dgm:pt modelId="{BAFF2C08-4857-4BFC-BA6E-77FABC8E3B8E}" type="pres">
      <dgm:prSet presAssocID="{A38F5566-03A1-44A0-B42B-A10A143D5DE4}" presName="text" presStyleLbl="fgAcc0" presStyleIdx="1" presStyleCnt="2">
        <dgm:presLayoutVars>
          <dgm:chPref val="3"/>
        </dgm:presLayoutVars>
      </dgm:prSet>
      <dgm:spPr/>
    </dgm:pt>
    <dgm:pt modelId="{49E3594A-29C7-4B2D-94DC-E925747FCF16}" type="pres">
      <dgm:prSet presAssocID="{A38F5566-03A1-44A0-B42B-A10A143D5DE4}" presName="hierChild2" presStyleCnt="0"/>
      <dgm:spPr/>
    </dgm:pt>
  </dgm:ptLst>
  <dgm:cxnLst>
    <dgm:cxn modelId="{8B3E5805-50F3-422D-970C-FB12B8C1A94F}" type="presOf" srcId="{A38F5566-03A1-44A0-B42B-A10A143D5DE4}" destId="{BAFF2C08-4857-4BFC-BA6E-77FABC8E3B8E}" srcOrd="0" destOrd="0" presId="urn:microsoft.com/office/officeart/2005/8/layout/hierarchy1"/>
    <dgm:cxn modelId="{67EF6A0C-613D-42D5-8E50-1FB51BC38C88}" srcId="{E521A7DD-CD71-461B-B65D-725182144AB1}" destId="{A38F5566-03A1-44A0-B42B-A10A143D5DE4}" srcOrd="1" destOrd="0" parTransId="{36D0B51B-5EFF-4DB2-B13C-9B655FA6EB8B}" sibTransId="{988C4D54-3DC5-45C6-BE82-6352A4746D85}"/>
    <dgm:cxn modelId="{7558366B-A759-48EF-8738-69685F4297D8}" type="presOf" srcId="{E521A7DD-CD71-461B-B65D-725182144AB1}" destId="{3A83F987-1B6E-462E-A0D9-757F250144C3}" srcOrd="0" destOrd="0" presId="urn:microsoft.com/office/officeart/2005/8/layout/hierarchy1"/>
    <dgm:cxn modelId="{8149BB53-74A7-4BF0-BDC4-00FE8A08F150}" type="presOf" srcId="{3FC949B3-2D65-45B8-8723-D25256F23C5E}" destId="{98EEACBA-23FD-4C97-89AE-A2980622AB66}" srcOrd="0" destOrd="0" presId="urn:microsoft.com/office/officeart/2005/8/layout/hierarchy1"/>
    <dgm:cxn modelId="{16E188DD-87BC-4892-A71A-CB62A813DB08}" srcId="{E521A7DD-CD71-461B-B65D-725182144AB1}" destId="{3FC949B3-2D65-45B8-8723-D25256F23C5E}" srcOrd="0" destOrd="0" parTransId="{31FD4542-B4F8-4583-827E-11737C8065E2}" sibTransId="{7F369BCD-9CFF-44EB-ACEF-C257D338E60C}"/>
    <dgm:cxn modelId="{F066342D-508F-4F30-BB27-FA28F5870F79}" type="presParOf" srcId="{3A83F987-1B6E-462E-A0D9-757F250144C3}" destId="{2E425840-FCB5-4176-942F-68E3E79E9A97}" srcOrd="0" destOrd="0" presId="urn:microsoft.com/office/officeart/2005/8/layout/hierarchy1"/>
    <dgm:cxn modelId="{36740B07-ED8E-413C-B8E2-740D642C0CDD}" type="presParOf" srcId="{2E425840-FCB5-4176-942F-68E3E79E9A97}" destId="{EC2B9443-4B37-49F0-B4EB-6B4F5740513C}" srcOrd="0" destOrd="0" presId="urn:microsoft.com/office/officeart/2005/8/layout/hierarchy1"/>
    <dgm:cxn modelId="{438B82E0-3FBA-4C90-86AC-FC988AE84998}" type="presParOf" srcId="{EC2B9443-4B37-49F0-B4EB-6B4F5740513C}" destId="{D0CB8F48-466F-40ED-B176-73CBDC23305A}" srcOrd="0" destOrd="0" presId="urn:microsoft.com/office/officeart/2005/8/layout/hierarchy1"/>
    <dgm:cxn modelId="{066DBCCA-E450-4A96-B1C6-CBDCD754853D}" type="presParOf" srcId="{EC2B9443-4B37-49F0-B4EB-6B4F5740513C}" destId="{98EEACBA-23FD-4C97-89AE-A2980622AB66}" srcOrd="1" destOrd="0" presId="urn:microsoft.com/office/officeart/2005/8/layout/hierarchy1"/>
    <dgm:cxn modelId="{1B855029-B910-417F-AFE5-6D048000EA24}" type="presParOf" srcId="{2E425840-FCB5-4176-942F-68E3E79E9A97}" destId="{C07F25CD-B78D-41CF-9031-7733F17055D9}" srcOrd="1" destOrd="0" presId="urn:microsoft.com/office/officeart/2005/8/layout/hierarchy1"/>
    <dgm:cxn modelId="{DF12FDB0-4BD1-4A91-AD6E-3B69AF6589E2}" type="presParOf" srcId="{3A83F987-1B6E-462E-A0D9-757F250144C3}" destId="{22D272D0-A2C6-4563-8419-F299037886D1}" srcOrd="1" destOrd="0" presId="urn:microsoft.com/office/officeart/2005/8/layout/hierarchy1"/>
    <dgm:cxn modelId="{A1CD3B5A-A6FA-4C8A-B4AF-E916EBD65C00}" type="presParOf" srcId="{22D272D0-A2C6-4563-8419-F299037886D1}" destId="{4300F762-4444-4280-82CC-0FC3458AEB3C}" srcOrd="0" destOrd="0" presId="urn:microsoft.com/office/officeart/2005/8/layout/hierarchy1"/>
    <dgm:cxn modelId="{660A3FB2-DDF5-4B51-BE6A-68067F95217D}" type="presParOf" srcId="{4300F762-4444-4280-82CC-0FC3458AEB3C}" destId="{1A8E79D9-7587-476B-97C5-85146FCC690F}" srcOrd="0" destOrd="0" presId="urn:microsoft.com/office/officeart/2005/8/layout/hierarchy1"/>
    <dgm:cxn modelId="{BF845EFA-3FFA-4781-9839-4FDD97EFA64D}" type="presParOf" srcId="{4300F762-4444-4280-82CC-0FC3458AEB3C}" destId="{BAFF2C08-4857-4BFC-BA6E-77FABC8E3B8E}" srcOrd="1" destOrd="0" presId="urn:microsoft.com/office/officeart/2005/8/layout/hierarchy1"/>
    <dgm:cxn modelId="{4E532199-6A7C-43B4-B09E-FD722BFDB05B}" type="presParOf" srcId="{22D272D0-A2C6-4563-8419-F299037886D1}" destId="{49E3594A-29C7-4B2D-94DC-E925747FCF1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889865-AA89-4116-887B-B10759C4BD0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E19DB1AF-A163-4935-91D7-CA313F01D561}">
      <dgm:prSet/>
      <dgm:spPr/>
      <dgm:t>
        <a:bodyPr/>
        <a:lstStyle/>
        <a:p>
          <a:r>
            <a:rPr lang="cs-CZ"/>
            <a:t>Rasismus zasahuje také do rodinného života. Dokládají to výpovědi respondentů, kteří vyjadřují obavy o bezpečí svých dětí a zdůrazňují nutnost je připravovat na konfrontaci s předsudky. </a:t>
          </a:r>
          <a:endParaRPr lang="en-US"/>
        </a:p>
      </dgm:t>
    </dgm:pt>
    <dgm:pt modelId="{5C3030C7-FD9F-40D3-8704-0DB70D872457}" type="parTrans" cxnId="{AD0595D0-9C88-403B-9500-53C3B843F606}">
      <dgm:prSet/>
      <dgm:spPr/>
      <dgm:t>
        <a:bodyPr/>
        <a:lstStyle/>
        <a:p>
          <a:endParaRPr lang="en-US"/>
        </a:p>
      </dgm:t>
    </dgm:pt>
    <dgm:pt modelId="{2463D349-7F99-4615-8C20-2A50A7336C35}" type="sibTrans" cxnId="{AD0595D0-9C88-403B-9500-53C3B843F606}">
      <dgm:prSet/>
      <dgm:spPr/>
      <dgm:t>
        <a:bodyPr/>
        <a:lstStyle/>
        <a:p>
          <a:endParaRPr lang="en-US"/>
        </a:p>
      </dgm:t>
    </dgm:pt>
    <dgm:pt modelId="{FC8ADBCF-A8AB-4CAA-A3DC-B346F19948CF}">
      <dgm:prSet/>
      <dgm:spPr/>
      <dgm:t>
        <a:bodyPr/>
        <a:lstStyle/>
        <a:p>
          <a:r>
            <a:rPr lang="cs-CZ"/>
            <a:t>Žena ve věku 30 let například popisuje, že se snaží svou dceru chránit před negativními zkušenostmi s rasismem a zároveň jí připomíná důležitost obezřetnosti ve veřejném prostoru, kde může dojít ke konfliktům. Potřeba chránit děti před dopady sociálních problémů, mezi nimiž rasismus zaujímá významné místo, se objevuje i v dalších výpovědích, kde respondenti hovoří o výchově v prostředí nepříznivém pro romskou komunitu.</a:t>
          </a:r>
          <a:endParaRPr lang="en-US"/>
        </a:p>
      </dgm:t>
    </dgm:pt>
    <dgm:pt modelId="{1075F261-F036-4DA4-B57E-9C7204112327}" type="parTrans" cxnId="{CBB71AEC-1BEC-4155-B9DC-3538BEADAFED}">
      <dgm:prSet/>
      <dgm:spPr/>
      <dgm:t>
        <a:bodyPr/>
        <a:lstStyle/>
        <a:p>
          <a:endParaRPr lang="en-US"/>
        </a:p>
      </dgm:t>
    </dgm:pt>
    <dgm:pt modelId="{AFA9ACDA-C580-4F7D-9F02-9CDBF2C60551}" type="sibTrans" cxnId="{CBB71AEC-1BEC-4155-B9DC-3538BEADAFED}">
      <dgm:prSet/>
      <dgm:spPr/>
      <dgm:t>
        <a:bodyPr/>
        <a:lstStyle/>
        <a:p>
          <a:endParaRPr lang="en-US"/>
        </a:p>
      </dgm:t>
    </dgm:pt>
    <dgm:pt modelId="{3A8B1BFE-63FF-4083-A3DB-278CA63D99F4}" type="pres">
      <dgm:prSet presAssocID="{23889865-AA89-4116-887B-B10759C4BD0F}" presName="linear" presStyleCnt="0">
        <dgm:presLayoutVars>
          <dgm:animLvl val="lvl"/>
          <dgm:resizeHandles val="exact"/>
        </dgm:presLayoutVars>
      </dgm:prSet>
      <dgm:spPr/>
    </dgm:pt>
    <dgm:pt modelId="{6B1159D9-E67C-4578-96B2-801814F0CDFA}" type="pres">
      <dgm:prSet presAssocID="{E19DB1AF-A163-4935-91D7-CA313F01D561}" presName="parentText" presStyleLbl="node1" presStyleIdx="0" presStyleCnt="2">
        <dgm:presLayoutVars>
          <dgm:chMax val="0"/>
          <dgm:bulletEnabled val="1"/>
        </dgm:presLayoutVars>
      </dgm:prSet>
      <dgm:spPr/>
    </dgm:pt>
    <dgm:pt modelId="{325A4C48-4B65-450E-9693-E5259F1EFA3A}" type="pres">
      <dgm:prSet presAssocID="{2463D349-7F99-4615-8C20-2A50A7336C35}" presName="spacer" presStyleCnt="0"/>
      <dgm:spPr/>
    </dgm:pt>
    <dgm:pt modelId="{4D9F36AB-84F0-4A9F-9D94-2F30DCF4AF8A}" type="pres">
      <dgm:prSet presAssocID="{FC8ADBCF-A8AB-4CAA-A3DC-B346F19948CF}" presName="parentText" presStyleLbl="node1" presStyleIdx="1" presStyleCnt="2">
        <dgm:presLayoutVars>
          <dgm:chMax val="0"/>
          <dgm:bulletEnabled val="1"/>
        </dgm:presLayoutVars>
      </dgm:prSet>
      <dgm:spPr/>
    </dgm:pt>
  </dgm:ptLst>
  <dgm:cxnLst>
    <dgm:cxn modelId="{79FC8C79-952C-47E4-A660-D35585A63936}" type="presOf" srcId="{23889865-AA89-4116-887B-B10759C4BD0F}" destId="{3A8B1BFE-63FF-4083-A3DB-278CA63D99F4}" srcOrd="0" destOrd="0" presId="urn:microsoft.com/office/officeart/2005/8/layout/vList2"/>
    <dgm:cxn modelId="{BED17188-C5F3-4968-A2BD-51D71AC74EA2}" type="presOf" srcId="{FC8ADBCF-A8AB-4CAA-A3DC-B346F19948CF}" destId="{4D9F36AB-84F0-4A9F-9D94-2F30DCF4AF8A}" srcOrd="0" destOrd="0" presId="urn:microsoft.com/office/officeart/2005/8/layout/vList2"/>
    <dgm:cxn modelId="{AD0595D0-9C88-403B-9500-53C3B843F606}" srcId="{23889865-AA89-4116-887B-B10759C4BD0F}" destId="{E19DB1AF-A163-4935-91D7-CA313F01D561}" srcOrd="0" destOrd="0" parTransId="{5C3030C7-FD9F-40D3-8704-0DB70D872457}" sibTransId="{2463D349-7F99-4615-8C20-2A50A7336C35}"/>
    <dgm:cxn modelId="{CBB71AEC-1BEC-4155-B9DC-3538BEADAFED}" srcId="{23889865-AA89-4116-887B-B10759C4BD0F}" destId="{FC8ADBCF-A8AB-4CAA-A3DC-B346F19948CF}" srcOrd="1" destOrd="0" parTransId="{1075F261-F036-4DA4-B57E-9C7204112327}" sibTransId="{AFA9ACDA-C580-4F7D-9F02-9CDBF2C60551}"/>
    <dgm:cxn modelId="{01E057FB-928F-4F80-BBAA-394EF8E1E531}" type="presOf" srcId="{E19DB1AF-A163-4935-91D7-CA313F01D561}" destId="{6B1159D9-E67C-4578-96B2-801814F0CDFA}" srcOrd="0" destOrd="0" presId="urn:microsoft.com/office/officeart/2005/8/layout/vList2"/>
    <dgm:cxn modelId="{BE56D4DF-0F94-4A3A-8854-CE7179FA0F9A}" type="presParOf" srcId="{3A8B1BFE-63FF-4083-A3DB-278CA63D99F4}" destId="{6B1159D9-E67C-4578-96B2-801814F0CDFA}" srcOrd="0" destOrd="0" presId="urn:microsoft.com/office/officeart/2005/8/layout/vList2"/>
    <dgm:cxn modelId="{7C12592F-63BA-458B-A8E5-1D71526D674A}" type="presParOf" srcId="{3A8B1BFE-63FF-4083-A3DB-278CA63D99F4}" destId="{325A4C48-4B65-450E-9693-E5259F1EFA3A}" srcOrd="1" destOrd="0" presId="urn:microsoft.com/office/officeart/2005/8/layout/vList2"/>
    <dgm:cxn modelId="{AA617374-ABD8-4E45-B77D-EC8AD7FE45E3}" type="presParOf" srcId="{3A8B1BFE-63FF-4083-A3DB-278CA63D99F4}" destId="{4D9F36AB-84F0-4A9F-9D94-2F30DCF4AF8A}"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61AC32B-E9C3-4FC5-9AF2-67DF751AC8ED}"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4A9D6F99-AC4F-4385-9A40-A726CDD3353A}">
      <dgm:prSet/>
      <dgm:spPr/>
      <dgm:t>
        <a:bodyPr/>
        <a:lstStyle/>
        <a:p>
          <a:r>
            <a:rPr lang="cs-CZ" b="0" i="0"/>
            <a:t>Pro romské uživatele tyto platformy představují ambivalentní prostředí: na jedné straně nabízejí prostor pro sebevyjádření a posilování komunitní identity, na straně druhé se stávají zdrojem traumatizujících zážitků. </a:t>
          </a:r>
          <a:endParaRPr lang="en-US"/>
        </a:p>
      </dgm:t>
    </dgm:pt>
    <dgm:pt modelId="{62C63B3D-14EA-44C6-A414-C448AAA5D9CA}" type="parTrans" cxnId="{58D98A41-48D7-4805-836B-FAFBFBE2378F}">
      <dgm:prSet/>
      <dgm:spPr/>
      <dgm:t>
        <a:bodyPr/>
        <a:lstStyle/>
        <a:p>
          <a:endParaRPr lang="en-US"/>
        </a:p>
      </dgm:t>
    </dgm:pt>
    <dgm:pt modelId="{0255919E-96F3-4D75-A854-2D84A784A08F}" type="sibTrans" cxnId="{58D98A41-48D7-4805-836B-FAFBFBE2378F}">
      <dgm:prSet/>
      <dgm:spPr/>
      <dgm:t>
        <a:bodyPr/>
        <a:lstStyle/>
        <a:p>
          <a:endParaRPr lang="en-US"/>
        </a:p>
      </dgm:t>
    </dgm:pt>
    <dgm:pt modelId="{61EBF422-3F55-4F54-8AD3-C9AE865B1C79}">
      <dgm:prSet/>
      <dgm:spPr/>
      <dgm:t>
        <a:bodyPr/>
        <a:lstStyle/>
        <a:p>
          <a:r>
            <a:rPr lang="cs-CZ" b="0" i="0"/>
            <a:t>Často zaznívá pocit rezignace – že „situace je špatná“, že „na sítích je plno anticiganismu“, ale že „nemá cenu reagovat“.</a:t>
          </a:r>
          <a:endParaRPr lang="en-US"/>
        </a:p>
      </dgm:t>
    </dgm:pt>
    <dgm:pt modelId="{C051D05D-1605-4BBC-9D4C-D48A1786F051}" type="parTrans" cxnId="{963F9456-DEC6-4956-88F8-D3DA8BC2AFB8}">
      <dgm:prSet/>
      <dgm:spPr/>
      <dgm:t>
        <a:bodyPr/>
        <a:lstStyle/>
        <a:p>
          <a:endParaRPr lang="en-US"/>
        </a:p>
      </dgm:t>
    </dgm:pt>
    <dgm:pt modelId="{113E41D1-38EE-4B81-89B8-C82485F41E6C}" type="sibTrans" cxnId="{963F9456-DEC6-4956-88F8-D3DA8BC2AFB8}">
      <dgm:prSet/>
      <dgm:spPr/>
      <dgm:t>
        <a:bodyPr/>
        <a:lstStyle/>
        <a:p>
          <a:endParaRPr lang="en-US"/>
        </a:p>
      </dgm:t>
    </dgm:pt>
    <dgm:pt modelId="{3294C0E1-D18A-47C9-B309-CF9788B01C23}">
      <dgm:prSet/>
      <dgm:spPr/>
      <dgm:t>
        <a:bodyPr/>
        <a:lstStyle/>
        <a:p>
          <a:r>
            <a:rPr lang="cs-CZ" b="0" i="0"/>
            <a:t>Část respondentů/tek identifikuje nenávist na sítích jako jeden z klíčových problémů současného anticiganismu</a:t>
          </a:r>
          <a:endParaRPr lang="en-US"/>
        </a:p>
      </dgm:t>
    </dgm:pt>
    <dgm:pt modelId="{2AA1E7AA-214B-4E59-B326-D0F2372E7FEC}" type="parTrans" cxnId="{18CE4CEB-5D43-4F2C-8E31-A03AAEA19B3F}">
      <dgm:prSet/>
      <dgm:spPr/>
      <dgm:t>
        <a:bodyPr/>
        <a:lstStyle/>
        <a:p>
          <a:endParaRPr lang="en-US"/>
        </a:p>
      </dgm:t>
    </dgm:pt>
    <dgm:pt modelId="{7FD822F5-312C-49F2-8D4F-C8A23F661500}" type="sibTrans" cxnId="{18CE4CEB-5D43-4F2C-8E31-A03AAEA19B3F}">
      <dgm:prSet/>
      <dgm:spPr/>
      <dgm:t>
        <a:bodyPr/>
        <a:lstStyle/>
        <a:p>
          <a:endParaRPr lang="en-US"/>
        </a:p>
      </dgm:t>
    </dgm:pt>
    <dgm:pt modelId="{6B00184F-CC98-4E7B-92B2-538628F2CD7B}" type="pres">
      <dgm:prSet presAssocID="{561AC32B-E9C3-4FC5-9AF2-67DF751AC8ED}" presName="linear" presStyleCnt="0">
        <dgm:presLayoutVars>
          <dgm:animLvl val="lvl"/>
          <dgm:resizeHandles val="exact"/>
        </dgm:presLayoutVars>
      </dgm:prSet>
      <dgm:spPr/>
    </dgm:pt>
    <dgm:pt modelId="{C884881A-C13F-4CE5-BBE2-EBE6A9EF8BE1}" type="pres">
      <dgm:prSet presAssocID="{4A9D6F99-AC4F-4385-9A40-A726CDD3353A}" presName="parentText" presStyleLbl="node1" presStyleIdx="0" presStyleCnt="3">
        <dgm:presLayoutVars>
          <dgm:chMax val="0"/>
          <dgm:bulletEnabled val="1"/>
        </dgm:presLayoutVars>
      </dgm:prSet>
      <dgm:spPr/>
    </dgm:pt>
    <dgm:pt modelId="{FE2D0C7F-8CA3-4205-95AD-7F5117318703}" type="pres">
      <dgm:prSet presAssocID="{0255919E-96F3-4D75-A854-2D84A784A08F}" presName="spacer" presStyleCnt="0"/>
      <dgm:spPr/>
    </dgm:pt>
    <dgm:pt modelId="{354978FF-4680-49F4-8C83-AA8A84501688}" type="pres">
      <dgm:prSet presAssocID="{61EBF422-3F55-4F54-8AD3-C9AE865B1C79}" presName="parentText" presStyleLbl="node1" presStyleIdx="1" presStyleCnt="3">
        <dgm:presLayoutVars>
          <dgm:chMax val="0"/>
          <dgm:bulletEnabled val="1"/>
        </dgm:presLayoutVars>
      </dgm:prSet>
      <dgm:spPr/>
    </dgm:pt>
    <dgm:pt modelId="{691123C3-FF9C-467C-B0DD-E41235038300}" type="pres">
      <dgm:prSet presAssocID="{113E41D1-38EE-4B81-89B8-C82485F41E6C}" presName="spacer" presStyleCnt="0"/>
      <dgm:spPr/>
    </dgm:pt>
    <dgm:pt modelId="{65E0E3D3-1C7E-4467-86D5-316A48693B0F}" type="pres">
      <dgm:prSet presAssocID="{3294C0E1-D18A-47C9-B309-CF9788B01C23}" presName="parentText" presStyleLbl="node1" presStyleIdx="2" presStyleCnt="3">
        <dgm:presLayoutVars>
          <dgm:chMax val="0"/>
          <dgm:bulletEnabled val="1"/>
        </dgm:presLayoutVars>
      </dgm:prSet>
      <dgm:spPr/>
    </dgm:pt>
  </dgm:ptLst>
  <dgm:cxnLst>
    <dgm:cxn modelId="{2E3EF21B-B216-4BD3-8368-E11F30E8CEC3}" type="presOf" srcId="{3294C0E1-D18A-47C9-B309-CF9788B01C23}" destId="{65E0E3D3-1C7E-4467-86D5-316A48693B0F}" srcOrd="0" destOrd="0" presId="urn:microsoft.com/office/officeart/2005/8/layout/vList2"/>
    <dgm:cxn modelId="{921DE41D-C087-4B55-A3CE-FF822BB6DFA6}" type="presOf" srcId="{561AC32B-E9C3-4FC5-9AF2-67DF751AC8ED}" destId="{6B00184F-CC98-4E7B-92B2-538628F2CD7B}" srcOrd="0" destOrd="0" presId="urn:microsoft.com/office/officeart/2005/8/layout/vList2"/>
    <dgm:cxn modelId="{58D98A41-48D7-4805-836B-FAFBFBE2378F}" srcId="{561AC32B-E9C3-4FC5-9AF2-67DF751AC8ED}" destId="{4A9D6F99-AC4F-4385-9A40-A726CDD3353A}" srcOrd="0" destOrd="0" parTransId="{62C63B3D-14EA-44C6-A414-C448AAA5D9CA}" sibTransId="{0255919E-96F3-4D75-A854-2D84A784A08F}"/>
    <dgm:cxn modelId="{963F9456-DEC6-4956-88F8-D3DA8BC2AFB8}" srcId="{561AC32B-E9C3-4FC5-9AF2-67DF751AC8ED}" destId="{61EBF422-3F55-4F54-8AD3-C9AE865B1C79}" srcOrd="1" destOrd="0" parTransId="{C051D05D-1605-4BBC-9D4C-D48A1786F051}" sibTransId="{113E41D1-38EE-4B81-89B8-C82485F41E6C}"/>
    <dgm:cxn modelId="{A5415E58-6CD3-4BFF-B6B8-4632CC618626}" type="presOf" srcId="{4A9D6F99-AC4F-4385-9A40-A726CDD3353A}" destId="{C884881A-C13F-4CE5-BBE2-EBE6A9EF8BE1}" srcOrd="0" destOrd="0" presId="urn:microsoft.com/office/officeart/2005/8/layout/vList2"/>
    <dgm:cxn modelId="{EF4DAD9A-D086-433B-902D-D1E28614A03D}" type="presOf" srcId="{61EBF422-3F55-4F54-8AD3-C9AE865B1C79}" destId="{354978FF-4680-49F4-8C83-AA8A84501688}" srcOrd="0" destOrd="0" presId="urn:microsoft.com/office/officeart/2005/8/layout/vList2"/>
    <dgm:cxn modelId="{18CE4CEB-5D43-4F2C-8E31-A03AAEA19B3F}" srcId="{561AC32B-E9C3-4FC5-9AF2-67DF751AC8ED}" destId="{3294C0E1-D18A-47C9-B309-CF9788B01C23}" srcOrd="2" destOrd="0" parTransId="{2AA1E7AA-214B-4E59-B326-D0F2372E7FEC}" sibTransId="{7FD822F5-312C-49F2-8D4F-C8A23F661500}"/>
    <dgm:cxn modelId="{445362B3-22E0-4766-A3D0-7A02E5CA35DD}" type="presParOf" srcId="{6B00184F-CC98-4E7B-92B2-538628F2CD7B}" destId="{C884881A-C13F-4CE5-BBE2-EBE6A9EF8BE1}" srcOrd="0" destOrd="0" presId="urn:microsoft.com/office/officeart/2005/8/layout/vList2"/>
    <dgm:cxn modelId="{AA4C9827-2739-44CD-B46D-A41090B2BA8D}" type="presParOf" srcId="{6B00184F-CC98-4E7B-92B2-538628F2CD7B}" destId="{FE2D0C7F-8CA3-4205-95AD-7F5117318703}" srcOrd="1" destOrd="0" presId="urn:microsoft.com/office/officeart/2005/8/layout/vList2"/>
    <dgm:cxn modelId="{19B46C58-10E1-47EB-9AC2-95477AEC930E}" type="presParOf" srcId="{6B00184F-CC98-4E7B-92B2-538628F2CD7B}" destId="{354978FF-4680-49F4-8C83-AA8A84501688}" srcOrd="2" destOrd="0" presId="urn:microsoft.com/office/officeart/2005/8/layout/vList2"/>
    <dgm:cxn modelId="{0D27170C-9BD7-4C3E-A676-21AAE701BAB4}" type="presParOf" srcId="{6B00184F-CC98-4E7B-92B2-538628F2CD7B}" destId="{691123C3-FF9C-467C-B0DD-E41235038300}" srcOrd="3" destOrd="0" presId="urn:microsoft.com/office/officeart/2005/8/layout/vList2"/>
    <dgm:cxn modelId="{93DB2A3E-ED1C-45F2-8973-1C231E3E8B19}" type="presParOf" srcId="{6B00184F-CC98-4E7B-92B2-538628F2CD7B}" destId="{65E0E3D3-1C7E-4467-86D5-316A48693B0F}"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A9BA99C-7E1F-4FA8-A31F-7B551D91D13B}"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006775CA-D456-47FB-9FE3-BB42C456D401}">
      <dgm:prSet/>
      <dgm:spPr/>
      <dgm:t>
        <a:bodyPr/>
        <a:lstStyle/>
        <a:p>
          <a:r>
            <a:rPr lang="cs-CZ"/>
            <a:t>Velká část respondentů potvrzuje, že rodiče či starší příbuzní aktivně varovali děti před anticiganismem. Šlo přitom o velmi konkrétní doporučení – od varování před skinheady, přes důraz na vhodné oblečení a čistotu, až po připomínky týkající se způsobu chování na veřejnosti.</a:t>
          </a:r>
          <a:endParaRPr lang="en-US"/>
        </a:p>
      </dgm:t>
    </dgm:pt>
    <dgm:pt modelId="{880589AD-E9B1-4A74-807D-115645FBD340}" type="parTrans" cxnId="{F878F332-0756-43DD-8CC2-B6D1A7C9D06C}">
      <dgm:prSet/>
      <dgm:spPr/>
      <dgm:t>
        <a:bodyPr/>
        <a:lstStyle/>
        <a:p>
          <a:endParaRPr lang="en-US"/>
        </a:p>
      </dgm:t>
    </dgm:pt>
    <dgm:pt modelId="{33A97D37-3E0A-43C6-85BB-34699BA6349E}" type="sibTrans" cxnId="{F878F332-0756-43DD-8CC2-B6D1A7C9D06C}">
      <dgm:prSet/>
      <dgm:spPr/>
      <dgm:t>
        <a:bodyPr/>
        <a:lstStyle/>
        <a:p>
          <a:endParaRPr lang="en-US"/>
        </a:p>
      </dgm:t>
    </dgm:pt>
    <dgm:pt modelId="{F4E4BC64-DC8C-47D3-AD35-3592794DF109}">
      <dgm:prSet/>
      <dgm:spPr/>
      <dgm:t>
        <a:bodyPr/>
        <a:lstStyle/>
        <a:p>
          <a:r>
            <a:rPr lang="cs-CZ"/>
            <a:t>Respondenti často uváděli, že jejich rodiče či prarodiče zažili závažné formy diskriminace, včetně fyzického násilí či institucionálního znevýhodnění. Tyto zkušenosti byly předávány jako prostředek varování a zároveň jako nástroj pro budování obranného postoje. </a:t>
          </a:r>
          <a:endParaRPr lang="en-US"/>
        </a:p>
      </dgm:t>
    </dgm:pt>
    <dgm:pt modelId="{69340D7C-7CBF-4376-BDE8-2CCE8D82CF9C}" type="parTrans" cxnId="{0120CEC9-1F43-4B05-BA8B-509FA3D153A5}">
      <dgm:prSet/>
      <dgm:spPr/>
      <dgm:t>
        <a:bodyPr/>
        <a:lstStyle/>
        <a:p>
          <a:endParaRPr lang="en-US"/>
        </a:p>
      </dgm:t>
    </dgm:pt>
    <dgm:pt modelId="{A9BA3019-B803-47A5-BBFD-F9BF16992B0A}" type="sibTrans" cxnId="{0120CEC9-1F43-4B05-BA8B-509FA3D153A5}">
      <dgm:prSet/>
      <dgm:spPr/>
      <dgm:t>
        <a:bodyPr/>
        <a:lstStyle/>
        <a:p>
          <a:endParaRPr lang="en-US"/>
        </a:p>
      </dgm:t>
    </dgm:pt>
    <dgm:pt modelId="{BDA5B424-AD6A-479F-8B2E-E2CC2174D005}" type="pres">
      <dgm:prSet presAssocID="{0A9BA99C-7E1F-4FA8-A31F-7B551D91D13B}" presName="hierChild1" presStyleCnt="0">
        <dgm:presLayoutVars>
          <dgm:chPref val="1"/>
          <dgm:dir/>
          <dgm:animOne val="branch"/>
          <dgm:animLvl val="lvl"/>
          <dgm:resizeHandles/>
        </dgm:presLayoutVars>
      </dgm:prSet>
      <dgm:spPr/>
    </dgm:pt>
    <dgm:pt modelId="{B896A8FC-E856-4A73-833A-01D16090E7C1}" type="pres">
      <dgm:prSet presAssocID="{006775CA-D456-47FB-9FE3-BB42C456D401}" presName="hierRoot1" presStyleCnt="0"/>
      <dgm:spPr/>
    </dgm:pt>
    <dgm:pt modelId="{5572905E-8B7A-46D3-B389-25B46376C34F}" type="pres">
      <dgm:prSet presAssocID="{006775CA-D456-47FB-9FE3-BB42C456D401}" presName="composite" presStyleCnt="0"/>
      <dgm:spPr/>
    </dgm:pt>
    <dgm:pt modelId="{EAB21FEC-2A56-43F8-B28F-50AD454452C8}" type="pres">
      <dgm:prSet presAssocID="{006775CA-D456-47FB-9FE3-BB42C456D401}" presName="background" presStyleLbl="node0" presStyleIdx="0" presStyleCnt="2"/>
      <dgm:spPr/>
    </dgm:pt>
    <dgm:pt modelId="{4553B258-D34A-4CD8-9CE6-5924B23325EB}" type="pres">
      <dgm:prSet presAssocID="{006775CA-D456-47FB-9FE3-BB42C456D401}" presName="text" presStyleLbl="fgAcc0" presStyleIdx="0" presStyleCnt="2">
        <dgm:presLayoutVars>
          <dgm:chPref val="3"/>
        </dgm:presLayoutVars>
      </dgm:prSet>
      <dgm:spPr/>
    </dgm:pt>
    <dgm:pt modelId="{D3EBC3DA-29E7-4E49-A4ED-629025CD6ED7}" type="pres">
      <dgm:prSet presAssocID="{006775CA-D456-47FB-9FE3-BB42C456D401}" presName="hierChild2" presStyleCnt="0"/>
      <dgm:spPr/>
    </dgm:pt>
    <dgm:pt modelId="{516917D2-B22E-43ED-82E0-37CFB43826DB}" type="pres">
      <dgm:prSet presAssocID="{F4E4BC64-DC8C-47D3-AD35-3592794DF109}" presName="hierRoot1" presStyleCnt="0"/>
      <dgm:spPr/>
    </dgm:pt>
    <dgm:pt modelId="{AF9BE631-2C9B-4629-B7C2-43636C103576}" type="pres">
      <dgm:prSet presAssocID="{F4E4BC64-DC8C-47D3-AD35-3592794DF109}" presName="composite" presStyleCnt="0"/>
      <dgm:spPr/>
    </dgm:pt>
    <dgm:pt modelId="{A716114A-CB32-4D3F-B9D2-4B5F4DB43592}" type="pres">
      <dgm:prSet presAssocID="{F4E4BC64-DC8C-47D3-AD35-3592794DF109}" presName="background" presStyleLbl="node0" presStyleIdx="1" presStyleCnt="2"/>
      <dgm:spPr/>
    </dgm:pt>
    <dgm:pt modelId="{4A153655-ECAA-418F-88E5-F9FA99A5DA48}" type="pres">
      <dgm:prSet presAssocID="{F4E4BC64-DC8C-47D3-AD35-3592794DF109}" presName="text" presStyleLbl="fgAcc0" presStyleIdx="1" presStyleCnt="2">
        <dgm:presLayoutVars>
          <dgm:chPref val="3"/>
        </dgm:presLayoutVars>
      </dgm:prSet>
      <dgm:spPr/>
    </dgm:pt>
    <dgm:pt modelId="{80697B5A-071B-4CF7-B455-C997DCE8A814}" type="pres">
      <dgm:prSet presAssocID="{F4E4BC64-DC8C-47D3-AD35-3592794DF109}" presName="hierChild2" presStyleCnt="0"/>
      <dgm:spPr/>
    </dgm:pt>
  </dgm:ptLst>
  <dgm:cxnLst>
    <dgm:cxn modelId="{F878F332-0756-43DD-8CC2-B6D1A7C9D06C}" srcId="{0A9BA99C-7E1F-4FA8-A31F-7B551D91D13B}" destId="{006775CA-D456-47FB-9FE3-BB42C456D401}" srcOrd="0" destOrd="0" parTransId="{880589AD-E9B1-4A74-807D-115645FBD340}" sibTransId="{33A97D37-3E0A-43C6-85BB-34699BA6349E}"/>
    <dgm:cxn modelId="{C7F0995E-9622-4D03-BFEB-0D01A16025BD}" type="presOf" srcId="{0A9BA99C-7E1F-4FA8-A31F-7B551D91D13B}" destId="{BDA5B424-AD6A-479F-8B2E-E2CC2174D005}" srcOrd="0" destOrd="0" presId="urn:microsoft.com/office/officeart/2005/8/layout/hierarchy1"/>
    <dgm:cxn modelId="{EEB1597B-362D-4229-88AE-080B0BB75285}" type="presOf" srcId="{006775CA-D456-47FB-9FE3-BB42C456D401}" destId="{4553B258-D34A-4CD8-9CE6-5924B23325EB}" srcOrd="0" destOrd="0" presId="urn:microsoft.com/office/officeart/2005/8/layout/hierarchy1"/>
    <dgm:cxn modelId="{0120CEC9-1F43-4B05-BA8B-509FA3D153A5}" srcId="{0A9BA99C-7E1F-4FA8-A31F-7B551D91D13B}" destId="{F4E4BC64-DC8C-47D3-AD35-3592794DF109}" srcOrd="1" destOrd="0" parTransId="{69340D7C-7CBF-4376-BDE8-2CCE8D82CF9C}" sibTransId="{A9BA3019-B803-47A5-BBFD-F9BF16992B0A}"/>
    <dgm:cxn modelId="{A0D2DDD9-3625-49D0-A18F-8E5ECD533DF9}" type="presOf" srcId="{F4E4BC64-DC8C-47D3-AD35-3592794DF109}" destId="{4A153655-ECAA-418F-88E5-F9FA99A5DA48}" srcOrd="0" destOrd="0" presId="urn:microsoft.com/office/officeart/2005/8/layout/hierarchy1"/>
    <dgm:cxn modelId="{95291F39-E907-4866-BCCB-7521A3613BD2}" type="presParOf" srcId="{BDA5B424-AD6A-479F-8B2E-E2CC2174D005}" destId="{B896A8FC-E856-4A73-833A-01D16090E7C1}" srcOrd="0" destOrd="0" presId="urn:microsoft.com/office/officeart/2005/8/layout/hierarchy1"/>
    <dgm:cxn modelId="{DF72822E-B7F6-4209-A3B6-DE42A8774D91}" type="presParOf" srcId="{B896A8FC-E856-4A73-833A-01D16090E7C1}" destId="{5572905E-8B7A-46D3-B389-25B46376C34F}" srcOrd="0" destOrd="0" presId="urn:microsoft.com/office/officeart/2005/8/layout/hierarchy1"/>
    <dgm:cxn modelId="{561A72BC-1538-4CFB-89DC-945F17C29539}" type="presParOf" srcId="{5572905E-8B7A-46D3-B389-25B46376C34F}" destId="{EAB21FEC-2A56-43F8-B28F-50AD454452C8}" srcOrd="0" destOrd="0" presId="urn:microsoft.com/office/officeart/2005/8/layout/hierarchy1"/>
    <dgm:cxn modelId="{D9F50946-3269-4BE7-B527-15DDFD7A85A4}" type="presParOf" srcId="{5572905E-8B7A-46D3-B389-25B46376C34F}" destId="{4553B258-D34A-4CD8-9CE6-5924B23325EB}" srcOrd="1" destOrd="0" presId="urn:microsoft.com/office/officeart/2005/8/layout/hierarchy1"/>
    <dgm:cxn modelId="{E698ECBF-A18C-418A-AF25-D02F9D2C1C94}" type="presParOf" srcId="{B896A8FC-E856-4A73-833A-01D16090E7C1}" destId="{D3EBC3DA-29E7-4E49-A4ED-629025CD6ED7}" srcOrd="1" destOrd="0" presId="urn:microsoft.com/office/officeart/2005/8/layout/hierarchy1"/>
    <dgm:cxn modelId="{7FF7D328-F454-4854-B135-F0B6E309022E}" type="presParOf" srcId="{BDA5B424-AD6A-479F-8B2E-E2CC2174D005}" destId="{516917D2-B22E-43ED-82E0-37CFB43826DB}" srcOrd="1" destOrd="0" presId="urn:microsoft.com/office/officeart/2005/8/layout/hierarchy1"/>
    <dgm:cxn modelId="{78190166-DE42-43AF-9B98-7F454FB6703E}" type="presParOf" srcId="{516917D2-B22E-43ED-82E0-37CFB43826DB}" destId="{AF9BE631-2C9B-4629-B7C2-43636C103576}" srcOrd="0" destOrd="0" presId="urn:microsoft.com/office/officeart/2005/8/layout/hierarchy1"/>
    <dgm:cxn modelId="{4AB1835B-D376-4037-8C92-CE7DB51DFD3E}" type="presParOf" srcId="{AF9BE631-2C9B-4629-B7C2-43636C103576}" destId="{A716114A-CB32-4D3F-B9D2-4B5F4DB43592}" srcOrd="0" destOrd="0" presId="urn:microsoft.com/office/officeart/2005/8/layout/hierarchy1"/>
    <dgm:cxn modelId="{06FCD40B-E0F6-473A-9E8D-46F1AD5D65B4}" type="presParOf" srcId="{AF9BE631-2C9B-4629-B7C2-43636C103576}" destId="{4A153655-ECAA-418F-88E5-F9FA99A5DA48}" srcOrd="1" destOrd="0" presId="urn:microsoft.com/office/officeart/2005/8/layout/hierarchy1"/>
    <dgm:cxn modelId="{147E7070-3BD0-4B2B-AD01-364FB19335D1}" type="presParOf" srcId="{516917D2-B22E-43ED-82E0-37CFB43826DB}" destId="{80697B5A-071B-4CF7-B455-C997DCE8A81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0354CE-E82A-4596-8DDE-DBCDEA3B6A3C}"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E4291EDA-A737-4F56-9CB9-F166800587E7}">
      <dgm:prSet/>
      <dgm:spPr/>
      <dgm:t>
        <a:bodyPr/>
        <a:lstStyle/>
        <a:p>
          <a:r>
            <a:rPr lang="cs-CZ"/>
            <a:t>Žádná zkušenost se zastáním - Velká část respondentů uvedla, že nikdy nezažila situaci, kdy by se jich někdo z majority zastal. Nejčastěji šlo o incidenty odehrávající se ve veřejném prostoru – na ulici, během verbálních útoků či fyzických napadení, kdy přítomní lidé zůstali pasivní, případně záměrně odvrátili zrak. Respondenti popisovali, že v těchto chvílích měli silný pocit neviditelnosti, bezmoci a opuštěnosti.</a:t>
          </a:r>
          <a:endParaRPr lang="en-US"/>
        </a:p>
      </dgm:t>
    </dgm:pt>
    <dgm:pt modelId="{BE22BF21-7BBD-4986-9663-3778F6DDAE49}" type="parTrans" cxnId="{CF2DAC2B-4430-4EEE-BF1B-CED0D2E6405D}">
      <dgm:prSet/>
      <dgm:spPr/>
      <dgm:t>
        <a:bodyPr/>
        <a:lstStyle/>
        <a:p>
          <a:endParaRPr lang="en-US"/>
        </a:p>
      </dgm:t>
    </dgm:pt>
    <dgm:pt modelId="{677FF998-8FAA-42D8-A7A4-8DA64FD711BF}" type="sibTrans" cxnId="{CF2DAC2B-4430-4EEE-BF1B-CED0D2E6405D}">
      <dgm:prSet/>
      <dgm:spPr/>
      <dgm:t>
        <a:bodyPr/>
        <a:lstStyle/>
        <a:p>
          <a:endParaRPr lang="en-US"/>
        </a:p>
      </dgm:t>
    </dgm:pt>
    <dgm:pt modelId="{12611CE5-5E8C-41E3-88D6-56439568741B}">
      <dgm:prSet/>
      <dgm:spPr/>
      <dgm:t>
        <a:bodyPr/>
        <a:lstStyle/>
        <a:p>
          <a:r>
            <a:rPr lang="cs-CZ"/>
            <a:t>Náhodná či jednorázová pomoc v konkrétní situaci - Někteří respondenti popsali ojedinělé situace, kdy se jich někdo z většinové společnosti zastal – například na ulici, v prostředcích hromadné dopravy či na pracovišti. Často šlo o pomoc od neznámých osob. Tyto případy sice byly vzácné, ale zůstaly v paměti a měly pro respondenty významnou emocionální hodnotu.</a:t>
          </a:r>
          <a:endParaRPr lang="en-US"/>
        </a:p>
      </dgm:t>
    </dgm:pt>
    <dgm:pt modelId="{5D7478C5-401A-4A92-9488-14200DAC8A1B}" type="parTrans" cxnId="{2F9DCBEC-8468-4E4C-A980-9BEE9BC0DEAE}">
      <dgm:prSet/>
      <dgm:spPr/>
      <dgm:t>
        <a:bodyPr/>
        <a:lstStyle/>
        <a:p>
          <a:endParaRPr lang="en-US"/>
        </a:p>
      </dgm:t>
    </dgm:pt>
    <dgm:pt modelId="{92D7DC7F-04CE-4A6A-B17A-E61892936E8E}" type="sibTrans" cxnId="{2F9DCBEC-8468-4E4C-A980-9BEE9BC0DEAE}">
      <dgm:prSet/>
      <dgm:spPr/>
      <dgm:t>
        <a:bodyPr/>
        <a:lstStyle/>
        <a:p>
          <a:endParaRPr lang="en-US"/>
        </a:p>
      </dgm:t>
    </dgm:pt>
    <dgm:pt modelId="{679F964C-16A6-4154-864D-1E35BA3C6685}" type="pres">
      <dgm:prSet presAssocID="{160354CE-E82A-4596-8DDE-DBCDEA3B6A3C}" presName="linear" presStyleCnt="0">
        <dgm:presLayoutVars>
          <dgm:animLvl val="lvl"/>
          <dgm:resizeHandles val="exact"/>
        </dgm:presLayoutVars>
      </dgm:prSet>
      <dgm:spPr/>
    </dgm:pt>
    <dgm:pt modelId="{A52D8392-1213-4BD8-91E3-E91466932956}" type="pres">
      <dgm:prSet presAssocID="{E4291EDA-A737-4F56-9CB9-F166800587E7}" presName="parentText" presStyleLbl="node1" presStyleIdx="0" presStyleCnt="2">
        <dgm:presLayoutVars>
          <dgm:chMax val="0"/>
          <dgm:bulletEnabled val="1"/>
        </dgm:presLayoutVars>
      </dgm:prSet>
      <dgm:spPr/>
    </dgm:pt>
    <dgm:pt modelId="{5BD0B205-ACC3-49F2-AEAD-26443EA29482}" type="pres">
      <dgm:prSet presAssocID="{677FF998-8FAA-42D8-A7A4-8DA64FD711BF}" presName="spacer" presStyleCnt="0"/>
      <dgm:spPr/>
    </dgm:pt>
    <dgm:pt modelId="{89B6DF9A-509D-457D-96DB-B717DF6C42E9}" type="pres">
      <dgm:prSet presAssocID="{12611CE5-5E8C-41E3-88D6-56439568741B}" presName="parentText" presStyleLbl="node1" presStyleIdx="1" presStyleCnt="2">
        <dgm:presLayoutVars>
          <dgm:chMax val="0"/>
          <dgm:bulletEnabled val="1"/>
        </dgm:presLayoutVars>
      </dgm:prSet>
      <dgm:spPr/>
    </dgm:pt>
  </dgm:ptLst>
  <dgm:cxnLst>
    <dgm:cxn modelId="{CF2DAC2B-4430-4EEE-BF1B-CED0D2E6405D}" srcId="{160354CE-E82A-4596-8DDE-DBCDEA3B6A3C}" destId="{E4291EDA-A737-4F56-9CB9-F166800587E7}" srcOrd="0" destOrd="0" parTransId="{BE22BF21-7BBD-4986-9663-3778F6DDAE49}" sibTransId="{677FF998-8FAA-42D8-A7A4-8DA64FD711BF}"/>
    <dgm:cxn modelId="{0122DF96-C4A3-40FD-8082-723805D6D94B}" type="presOf" srcId="{160354CE-E82A-4596-8DDE-DBCDEA3B6A3C}" destId="{679F964C-16A6-4154-864D-1E35BA3C6685}" srcOrd="0" destOrd="0" presId="urn:microsoft.com/office/officeart/2005/8/layout/vList2"/>
    <dgm:cxn modelId="{3BB880C4-2BF1-455A-9EFD-83CB33CE0364}" type="presOf" srcId="{E4291EDA-A737-4F56-9CB9-F166800587E7}" destId="{A52D8392-1213-4BD8-91E3-E91466932956}" srcOrd="0" destOrd="0" presId="urn:microsoft.com/office/officeart/2005/8/layout/vList2"/>
    <dgm:cxn modelId="{2F9DCBEC-8468-4E4C-A980-9BEE9BC0DEAE}" srcId="{160354CE-E82A-4596-8DDE-DBCDEA3B6A3C}" destId="{12611CE5-5E8C-41E3-88D6-56439568741B}" srcOrd="1" destOrd="0" parTransId="{5D7478C5-401A-4A92-9488-14200DAC8A1B}" sibTransId="{92D7DC7F-04CE-4A6A-B17A-E61892936E8E}"/>
    <dgm:cxn modelId="{2AE09AF8-6C8A-4D55-BF1C-D5A628A20352}" type="presOf" srcId="{12611CE5-5E8C-41E3-88D6-56439568741B}" destId="{89B6DF9A-509D-457D-96DB-B717DF6C42E9}" srcOrd="0" destOrd="0" presId="urn:microsoft.com/office/officeart/2005/8/layout/vList2"/>
    <dgm:cxn modelId="{AB0B866A-C661-42BB-8D83-108A37531BB3}" type="presParOf" srcId="{679F964C-16A6-4154-864D-1E35BA3C6685}" destId="{A52D8392-1213-4BD8-91E3-E91466932956}" srcOrd="0" destOrd="0" presId="urn:microsoft.com/office/officeart/2005/8/layout/vList2"/>
    <dgm:cxn modelId="{04BE31D0-CBB7-4972-AE68-35F71C819AF5}" type="presParOf" srcId="{679F964C-16A6-4154-864D-1E35BA3C6685}" destId="{5BD0B205-ACC3-49F2-AEAD-26443EA29482}" srcOrd="1" destOrd="0" presId="urn:microsoft.com/office/officeart/2005/8/layout/vList2"/>
    <dgm:cxn modelId="{04344C1B-F87C-40FA-8329-8DFF97FD7F99}" type="presParOf" srcId="{679F964C-16A6-4154-864D-1E35BA3C6685}" destId="{89B6DF9A-509D-457D-96DB-B717DF6C42E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BFF0A34-B1F0-4E79-9930-7A5136429FC4}"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8AC2F900-E90D-4F3A-B8C2-E1C4C4CBCAAD}">
      <dgm:prSet/>
      <dgm:spPr/>
      <dgm:t>
        <a:bodyPr/>
        <a:lstStyle/>
        <a:p>
          <a:r>
            <a:rPr lang="cs-CZ"/>
            <a:t>Situace se zhoršuje – atmosféra nenávisti a strachu</a:t>
          </a:r>
          <a:endParaRPr lang="en-US"/>
        </a:p>
      </dgm:t>
    </dgm:pt>
    <dgm:pt modelId="{ABBDFD1F-89C2-4E11-B840-4D201F2CC5F4}" type="parTrans" cxnId="{830C0C5F-46C9-472C-81A8-E6FEC7557693}">
      <dgm:prSet/>
      <dgm:spPr/>
      <dgm:t>
        <a:bodyPr/>
        <a:lstStyle/>
        <a:p>
          <a:endParaRPr lang="en-US"/>
        </a:p>
      </dgm:t>
    </dgm:pt>
    <dgm:pt modelId="{9B9A63AD-1D65-4CE0-B6B4-225A8948E2BC}" type="sibTrans" cxnId="{830C0C5F-46C9-472C-81A8-E6FEC7557693}">
      <dgm:prSet/>
      <dgm:spPr/>
      <dgm:t>
        <a:bodyPr/>
        <a:lstStyle/>
        <a:p>
          <a:endParaRPr lang="en-US"/>
        </a:p>
      </dgm:t>
    </dgm:pt>
    <dgm:pt modelId="{AA251B43-443F-48E3-BA0E-35BA6D8504F4}">
      <dgm:prSet/>
      <dgm:spPr/>
      <dgm:t>
        <a:bodyPr/>
        <a:lstStyle/>
        <a:p>
          <a:r>
            <a:rPr lang="cs-CZ"/>
            <a:t>Situace se zlepšuje – především v oblasti vzdělávání</a:t>
          </a:r>
          <a:endParaRPr lang="en-US"/>
        </a:p>
      </dgm:t>
    </dgm:pt>
    <dgm:pt modelId="{4D76A7B0-18B2-42C0-A57F-193762ED839E}" type="parTrans" cxnId="{F65AEE93-CD96-4663-B120-8E7B1974AC3E}">
      <dgm:prSet/>
      <dgm:spPr/>
      <dgm:t>
        <a:bodyPr/>
        <a:lstStyle/>
        <a:p>
          <a:endParaRPr lang="en-US"/>
        </a:p>
      </dgm:t>
    </dgm:pt>
    <dgm:pt modelId="{F7F3B330-3D77-4E00-BBC4-2203A636444F}" type="sibTrans" cxnId="{F65AEE93-CD96-4663-B120-8E7B1974AC3E}">
      <dgm:prSet/>
      <dgm:spPr/>
      <dgm:t>
        <a:bodyPr/>
        <a:lstStyle/>
        <a:p>
          <a:endParaRPr lang="en-US"/>
        </a:p>
      </dgm:t>
    </dgm:pt>
    <dgm:pt modelId="{552BAFAA-6F97-444E-8E7A-B3057F96210D}">
      <dgm:prSet/>
      <dgm:spPr/>
      <dgm:t>
        <a:bodyPr/>
        <a:lstStyle/>
        <a:p>
          <a:r>
            <a:rPr lang="cs-CZ"/>
            <a:t>Zlepšení formálních možností neznamená zlepšení přijetí </a:t>
          </a:r>
          <a:endParaRPr lang="en-US"/>
        </a:p>
      </dgm:t>
    </dgm:pt>
    <dgm:pt modelId="{2AF5F6EB-74B5-46A4-8ABC-2143326C59C1}" type="parTrans" cxnId="{A8BD4F7F-4D2D-45A8-8A68-B617360F30DE}">
      <dgm:prSet/>
      <dgm:spPr/>
      <dgm:t>
        <a:bodyPr/>
        <a:lstStyle/>
        <a:p>
          <a:endParaRPr lang="en-US"/>
        </a:p>
      </dgm:t>
    </dgm:pt>
    <dgm:pt modelId="{BDEA986C-B384-4328-8C29-3B10D9A55E56}" type="sibTrans" cxnId="{A8BD4F7F-4D2D-45A8-8A68-B617360F30DE}">
      <dgm:prSet/>
      <dgm:spPr/>
      <dgm:t>
        <a:bodyPr/>
        <a:lstStyle/>
        <a:p>
          <a:endParaRPr lang="en-US"/>
        </a:p>
      </dgm:t>
    </dgm:pt>
    <dgm:pt modelId="{6A923082-8970-4310-BDA5-B89321067ED0}">
      <dgm:prSet/>
      <dgm:spPr/>
      <dgm:t>
        <a:bodyPr/>
        <a:lstStyle/>
        <a:p>
          <a:r>
            <a:rPr lang="cs-CZ"/>
            <a:t>Dříve bylo lépe – nostalgie po “starých časech”</a:t>
          </a:r>
          <a:endParaRPr lang="en-US"/>
        </a:p>
      </dgm:t>
    </dgm:pt>
    <dgm:pt modelId="{0934634B-8090-48D0-8B73-9A3A86B416D7}" type="parTrans" cxnId="{BC3ABB1C-3AA7-4429-8AFC-B9253A12F5D9}">
      <dgm:prSet/>
      <dgm:spPr/>
      <dgm:t>
        <a:bodyPr/>
        <a:lstStyle/>
        <a:p>
          <a:endParaRPr lang="en-US"/>
        </a:p>
      </dgm:t>
    </dgm:pt>
    <dgm:pt modelId="{DA71CE20-F325-4247-BDAD-EEFEAE6255EF}" type="sibTrans" cxnId="{BC3ABB1C-3AA7-4429-8AFC-B9253A12F5D9}">
      <dgm:prSet/>
      <dgm:spPr/>
      <dgm:t>
        <a:bodyPr/>
        <a:lstStyle/>
        <a:p>
          <a:endParaRPr lang="en-US"/>
        </a:p>
      </dgm:t>
    </dgm:pt>
    <dgm:pt modelId="{B259810C-E966-4479-896A-5A2CE5301597}" type="pres">
      <dgm:prSet presAssocID="{0BFF0A34-B1F0-4E79-9930-7A5136429FC4}" presName="linear" presStyleCnt="0">
        <dgm:presLayoutVars>
          <dgm:animLvl val="lvl"/>
          <dgm:resizeHandles val="exact"/>
        </dgm:presLayoutVars>
      </dgm:prSet>
      <dgm:spPr/>
    </dgm:pt>
    <dgm:pt modelId="{9917879E-3A50-4E57-81BF-F68B8A9895A0}" type="pres">
      <dgm:prSet presAssocID="{8AC2F900-E90D-4F3A-B8C2-E1C4C4CBCAAD}" presName="parentText" presStyleLbl="node1" presStyleIdx="0" presStyleCnt="4">
        <dgm:presLayoutVars>
          <dgm:chMax val="0"/>
          <dgm:bulletEnabled val="1"/>
        </dgm:presLayoutVars>
      </dgm:prSet>
      <dgm:spPr/>
    </dgm:pt>
    <dgm:pt modelId="{5E4A811D-F8E5-4ED9-A7F2-3BE6251D24FA}" type="pres">
      <dgm:prSet presAssocID="{9B9A63AD-1D65-4CE0-B6B4-225A8948E2BC}" presName="spacer" presStyleCnt="0"/>
      <dgm:spPr/>
    </dgm:pt>
    <dgm:pt modelId="{0E1688EA-9FCF-48C8-9942-83EA17C949C9}" type="pres">
      <dgm:prSet presAssocID="{AA251B43-443F-48E3-BA0E-35BA6D8504F4}" presName="parentText" presStyleLbl="node1" presStyleIdx="1" presStyleCnt="4">
        <dgm:presLayoutVars>
          <dgm:chMax val="0"/>
          <dgm:bulletEnabled val="1"/>
        </dgm:presLayoutVars>
      </dgm:prSet>
      <dgm:spPr/>
    </dgm:pt>
    <dgm:pt modelId="{7A4186DB-CBC5-44D1-BD49-08D5F1870C78}" type="pres">
      <dgm:prSet presAssocID="{F7F3B330-3D77-4E00-BBC4-2203A636444F}" presName="spacer" presStyleCnt="0"/>
      <dgm:spPr/>
    </dgm:pt>
    <dgm:pt modelId="{CCC8C76A-3C9A-4591-9406-E961A7F2E1E7}" type="pres">
      <dgm:prSet presAssocID="{552BAFAA-6F97-444E-8E7A-B3057F96210D}" presName="parentText" presStyleLbl="node1" presStyleIdx="2" presStyleCnt="4">
        <dgm:presLayoutVars>
          <dgm:chMax val="0"/>
          <dgm:bulletEnabled val="1"/>
        </dgm:presLayoutVars>
      </dgm:prSet>
      <dgm:spPr/>
    </dgm:pt>
    <dgm:pt modelId="{018CA2BF-D70E-466F-AB0C-34AD8D3EF199}" type="pres">
      <dgm:prSet presAssocID="{BDEA986C-B384-4328-8C29-3B10D9A55E56}" presName="spacer" presStyleCnt="0"/>
      <dgm:spPr/>
    </dgm:pt>
    <dgm:pt modelId="{73C14F55-F8AD-40F6-B499-A0EDB9881AAA}" type="pres">
      <dgm:prSet presAssocID="{6A923082-8970-4310-BDA5-B89321067ED0}" presName="parentText" presStyleLbl="node1" presStyleIdx="3" presStyleCnt="4">
        <dgm:presLayoutVars>
          <dgm:chMax val="0"/>
          <dgm:bulletEnabled val="1"/>
        </dgm:presLayoutVars>
      </dgm:prSet>
      <dgm:spPr/>
    </dgm:pt>
  </dgm:ptLst>
  <dgm:cxnLst>
    <dgm:cxn modelId="{9BD7CA10-A2EB-494A-A3BC-28CDAE5426B5}" type="presOf" srcId="{552BAFAA-6F97-444E-8E7A-B3057F96210D}" destId="{CCC8C76A-3C9A-4591-9406-E961A7F2E1E7}" srcOrd="0" destOrd="0" presId="urn:microsoft.com/office/officeart/2005/8/layout/vList2"/>
    <dgm:cxn modelId="{BC3ABB1C-3AA7-4429-8AFC-B9253A12F5D9}" srcId="{0BFF0A34-B1F0-4E79-9930-7A5136429FC4}" destId="{6A923082-8970-4310-BDA5-B89321067ED0}" srcOrd="3" destOrd="0" parTransId="{0934634B-8090-48D0-8B73-9A3A86B416D7}" sibTransId="{DA71CE20-F325-4247-BDAD-EEFEAE6255EF}"/>
    <dgm:cxn modelId="{830C0C5F-46C9-472C-81A8-E6FEC7557693}" srcId="{0BFF0A34-B1F0-4E79-9930-7A5136429FC4}" destId="{8AC2F900-E90D-4F3A-B8C2-E1C4C4CBCAAD}" srcOrd="0" destOrd="0" parTransId="{ABBDFD1F-89C2-4E11-B840-4D201F2CC5F4}" sibTransId="{9B9A63AD-1D65-4CE0-B6B4-225A8948E2BC}"/>
    <dgm:cxn modelId="{684B514E-5374-46D4-B627-2AB192A32778}" type="presOf" srcId="{AA251B43-443F-48E3-BA0E-35BA6D8504F4}" destId="{0E1688EA-9FCF-48C8-9942-83EA17C949C9}" srcOrd="0" destOrd="0" presId="urn:microsoft.com/office/officeart/2005/8/layout/vList2"/>
    <dgm:cxn modelId="{36449955-A12D-4ACD-BF30-257B105DD5D7}" type="presOf" srcId="{8AC2F900-E90D-4F3A-B8C2-E1C4C4CBCAAD}" destId="{9917879E-3A50-4E57-81BF-F68B8A9895A0}" srcOrd="0" destOrd="0" presId="urn:microsoft.com/office/officeart/2005/8/layout/vList2"/>
    <dgm:cxn modelId="{A8BD4F7F-4D2D-45A8-8A68-B617360F30DE}" srcId="{0BFF0A34-B1F0-4E79-9930-7A5136429FC4}" destId="{552BAFAA-6F97-444E-8E7A-B3057F96210D}" srcOrd="2" destOrd="0" parTransId="{2AF5F6EB-74B5-46A4-8ABC-2143326C59C1}" sibTransId="{BDEA986C-B384-4328-8C29-3B10D9A55E56}"/>
    <dgm:cxn modelId="{F65AEE93-CD96-4663-B120-8E7B1974AC3E}" srcId="{0BFF0A34-B1F0-4E79-9930-7A5136429FC4}" destId="{AA251B43-443F-48E3-BA0E-35BA6D8504F4}" srcOrd="1" destOrd="0" parTransId="{4D76A7B0-18B2-42C0-A57F-193762ED839E}" sibTransId="{F7F3B330-3D77-4E00-BBC4-2203A636444F}"/>
    <dgm:cxn modelId="{99CF16B0-FBAD-4802-A103-934612EA2744}" type="presOf" srcId="{6A923082-8970-4310-BDA5-B89321067ED0}" destId="{73C14F55-F8AD-40F6-B499-A0EDB9881AAA}" srcOrd="0" destOrd="0" presId="urn:microsoft.com/office/officeart/2005/8/layout/vList2"/>
    <dgm:cxn modelId="{5B9B10BF-6437-4983-8D50-08F93EE1AAC2}" type="presOf" srcId="{0BFF0A34-B1F0-4E79-9930-7A5136429FC4}" destId="{B259810C-E966-4479-896A-5A2CE5301597}" srcOrd="0" destOrd="0" presId="urn:microsoft.com/office/officeart/2005/8/layout/vList2"/>
    <dgm:cxn modelId="{1AEC13E3-A452-4843-9C50-2046A595FA26}" type="presParOf" srcId="{B259810C-E966-4479-896A-5A2CE5301597}" destId="{9917879E-3A50-4E57-81BF-F68B8A9895A0}" srcOrd="0" destOrd="0" presId="urn:microsoft.com/office/officeart/2005/8/layout/vList2"/>
    <dgm:cxn modelId="{9C840CF3-AC8A-472C-AF82-16CA05126C69}" type="presParOf" srcId="{B259810C-E966-4479-896A-5A2CE5301597}" destId="{5E4A811D-F8E5-4ED9-A7F2-3BE6251D24FA}" srcOrd="1" destOrd="0" presId="urn:microsoft.com/office/officeart/2005/8/layout/vList2"/>
    <dgm:cxn modelId="{35BAC546-30F5-4970-BABC-A0E16914339C}" type="presParOf" srcId="{B259810C-E966-4479-896A-5A2CE5301597}" destId="{0E1688EA-9FCF-48C8-9942-83EA17C949C9}" srcOrd="2" destOrd="0" presId="urn:microsoft.com/office/officeart/2005/8/layout/vList2"/>
    <dgm:cxn modelId="{73851630-3D70-4B26-B2EE-071DE5005988}" type="presParOf" srcId="{B259810C-E966-4479-896A-5A2CE5301597}" destId="{7A4186DB-CBC5-44D1-BD49-08D5F1870C78}" srcOrd="3" destOrd="0" presId="urn:microsoft.com/office/officeart/2005/8/layout/vList2"/>
    <dgm:cxn modelId="{FC4C94EF-4ED1-4F60-BEDC-30A47CFF6A44}" type="presParOf" srcId="{B259810C-E966-4479-896A-5A2CE5301597}" destId="{CCC8C76A-3C9A-4591-9406-E961A7F2E1E7}" srcOrd="4" destOrd="0" presId="urn:microsoft.com/office/officeart/2005/8/layout/vList2"/>
    <dgm:cxn modelId="{31E3399F-0225-4D79-A5D9-11061F29C5FB}" type="presParOf" srcId="{B259810C-E966-4479-896A-5A2CE5301597}" destId="{018CA2BF-D70E-466F-AB0C-34AD8D3EF199}" srcOrd="5" destOrd="0" presId="urn:microsoft.com/office/officeart/2005/8/layout/vList2"/>
    <dgm:cxn modelId="{3AE5164E-AEB6-4A07-A42E-D954383B2382}" type="presParOf" srcId="{B259810C-E966-4479-896A-5A2CE5301597}" destId="{73C14F55-F8AD-40F6-B499-A0EDB9881AAA}"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8871DA3-A41E-41AD-BD7E-685C7E5E7A84}"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25BAC51E-9209-4566-A019-0DE45A4EA44C}">
      <dgm:prSet/>
      <dgm:spPr/>
      <dgm:t>
        <a:bodyPr/>
        <a:lstStyle/>
        <a:p>
          <a:r>
            <a:rPr lang="cs-CZ" b="0" i="0"/>
            <a:t>Mnoho respondentů upozorňuje, že ačkoli se některé formální možnosti pro Romy zlepšily – například přístup ke vzdělání, možnost cestovat nebo volný vstup na trh práce – společenské přijetí a kvalita mezilidských vztahů stagnují, případně se dokonce zhoršují. Zlepšení podmínek proto automaticky neznamená větší respekt ani skutečnou rovnost. Romská identita nadále nese stigma a předsudky přetrvávají. Někteří respondenti tak vnímají tyto změny spíše jako povrchní úpravy než jako skutečnou proměnu postojů většinové společnosti.</a:t>
          </a:r>
          <a:endParaRPr lang="en-US"/>
        </a:p>
      </dgm:t>
    </dgm:pt>
    <dgm:pt modelId="{D5C00D48-2DEC-4BDF-AA0D-665285B014A2}" type="parTrans" cxnId="{0C5D3ED5-0453-4647-A17C-41FC5DE87222}">
      <dgm:prSet/>
      <dgm:spPr/>
      <dgm:t>
        <a:bodyPr/>
        <a:lstStyle/>
        <a:p>
          <a:endParaRPr lang="en-US"/>
        </a:p>
      </dgm:t>
    </dgm:pt>
    <dgm:pt modelId="{1A42C912-8CEF-4E28-B3AD-891704A15819}" type="sibTrans" cxnId="{0C5D3ED5-0453-4647-A17C-41FC5DE87222}">
      <dgm:prSet/>
      <dgm:spPr/>
      <dgm:t>
        <a:bodyPr/>
        <a:lstStyle/>
        <a:p>
          <a:endParaRPr lang="en-US"/>
        </a:p>
      </dgm:t>
    </dgm:pt>
    <dgm:pt modelId="{858E021D-FEC4-405A-B890-3DA8A6090363}">
      <dgm:prSet/>
      <dgm:spPr/>
      <dgm:t>
        <a:bodyPr/>
        <a:lstStyle/>
        <a:p>
          <a:r>
            <a:rPr lang="cs-CZ" b="0" i="0"/>
            <a:t>„Lepši vzdělání nezaručí Romům lepší postavení.“</a:t>
          </a:r>
          <a:endParaRPr lang="en-US"/>
        </a:p>
      </dgm:t>
    </dgm:pt>
    <dgm:pt modelId="{85F84E0B-EF89-488D-A98F-1DB25F28652E}" type="parTrans" cxnId="{8BBE5673-75DE-4D29-8D78-900D10AFAEE6}">
      <dgm:prSet/>
      <dgm:spPr/>
      <dgm:t>
        <a:bodyPr/>
        <a:lstStyle/>
        <a:p>
          <a:endParaRPr lang="en-US"/>
        </a:p>
      </dgm:t>
    </dgm:pt>
    <dgm:pt modelId="{988C3E6F-DAD8-431E-AB7B-9A2185696F9B}" type="sibTrans" cxnId="{8BBE5673-75DE-4D29-8D78-900D10AFAEE6}">
      <dgm:prSet/>
      <dgm:spPr/>
      <dgm:t>
        <a:bodyPr/>
        <a:lstStyle/>
        <a:p>
          <a:endParaRPr lang="en-US"/>
        </a:p>
      </dgm:t>
    </dgm:pt>
    <dgm:pt modelId="{4A1B03DC-6BB2-4473-A700-87532452CE7C}" type="pres">
      <dgm:prSet presAssocID="{28871DA3-A41E-41AD-BD7E-685C7E5E7A84}" presName="linear" presStyleCnt="0">
        <dgm:presLayoutVars>
          <dgm:animLvl val="lvl"/>
          <dgm:resizeHandles val="exact"/>
        </dgm:presLayoutVars>
      </dgm:prSet>
      <dgm:spPr/>
    </dgm:pt>
    <dgm:pt modelId="{54E8A8AF-6FE0-4DA7-93C1-23ED93642BAD}" type="pres">
      <dgm:prSet presAssocID="{25BAC51E-9209-4566-A019-0DE45A4EA44C}" presName="parentText" presStyleLbl="node1" presStyleIdx="0" presStyleCnt="2">
        <dgm:presLayoutVars>
          <dgm:chMax val="0"/>
          <dgm:bulletEnabled val="1"/>
        </dgm:presLayoutVars>
      </dgm:prSet>
      <dgm:spPr/>
    </dgm:pt>
    <dgm:pt modelId="{50BC4674-D77C-44B3-877F-8C538F625F26}" type="pres">
      <dgm:prSet presAssocID="{1A42C912-8CEF-4E28-B3AD-891704A15819}" presName="spacer" presStyleCnt="0"/>
      <dgm:spPr/>
    </dgm:pt>
    <dgm:pt modelId="{C3AB5A9C-E054-4498-80BC-87BDA9845455}" type="pres">
      <dgm:prSet presAssocID="{858E021D-FEC4-405A-B890-3DA8A6090363}" presName="parentText" presStyleLbl="node1" presStyleIdx="1" presStyleCnt="2">
        <dgm:presLayoutVars>
          <dgm:chMax val="0"/>
          <dgm:bulletEnabled val="1"/>
        </dgm:presLayoutVars>
      </dgm:prSet>
      <dgm:spPr/>
    </dgm:pt>
  </dgm:ptLst>
  <dgm:cxnLst>
    <dgm:cxn modelId="{8BBE5673-75DE-4D29-8D78-900D10AFAEE6}" srcId="{28871DA3-A41E-41AD-BD7E-685C7E5E7A84}" destId="{858E021D-FEC4-405A-B890-3DA8A6090363}" srcOrd="1" destOrd="0" parTransId="{85F84E0B-EF89-488D-A98F-1DB25F28652E}" sibTransId="{988C3E6F-DAD8-431E-AB7B-9A2185696F9B}"/>
    <dgm:cxn modelId="{3979D8AB-70F6-456D-9C5C-CCF5F75B1198}" type="presOf" srcId="{858E021D-FEC4-405A-B890-3DA8A6090363}" destId="{C3AB5A9C-E054-4498-80BC-87BDA9845455}" srcOrd="0" destOrd="0" presId="urn:microsoft.com/office/officeart/2005/8/layout/vList2"/>
    <dgm:cxn modelId="{291B34D0-54F7-47D2-AE28-4525E6458874}" type="presOf" srcId="{28871DA3-A41E-41AD-BD7E-685C7E5E7A84}" destId="{4A1B03DC-6BB2-4473-A700-87532452CE7C}" srcOrd="0" destOrd="0" presId="urn:microsoft.com/office/officeart/2005/8/layout/vList2"/>
    <dgm:cxn modelId="{0C5D3ED5-0453-4647-A17C-41FC5DE87222}" srcId="{28871DA3-A41E-41AD-BD7E-685C7E5E7A84}" destId="{25BAC51E-9209-4566-A019-0DE45A4EA44C}" srcOrd="0" destOrd="0" parTransId="{D5C00D48-2DEC-4BDF-AA0D-665285B014A2}" sibTransId="{1A42C912-8CEF-4E28-B3AD-891704A15819}"/>
    <dgm:cxn modelId="{E96AE0D5-DFA7-4B16-8C4E-D3FDC48621BB}" type="presOf" srcId="{25BAC51E-9209-4566-A019-0DE45A4EA44C}" destId="{54E8A8AF-6FE0-4DA7-93C1-23ED93642BAD}" srcOrd="0" destOrd="0" presId="urn:microsoft.com/office/officeart/2005/8/layout/vList2"/>
    <dgm:cxn modelId="{93EB22AA-05C9-4050-90CC-C52B2990193F}" type="presParOf" srcId="{4A1B03DC-6BB2-4473-A700-87532452CE7C}" destId="{54E8A8AF-6FE0-4DA7-93C1-23ED93642BAD}" srcOrd="0" destOrd="0" presId="urn:microsoft.com/office/officeart/2005/8/layout/vList2"/>
    <dgm:cxn modelId="{1571DCD6-8F64-4AA4-9EB2-A22737B21224}" type="presParOf" srcId="{4A1B03DC-6BB2-4473-A700-87532452CE7C}" destId="{50BC4674-D77C-44B3-877F-8C538F625F26}" srcOrd="1" destOrd="0" presId="urn:microsoft.com/office/officeart/2005/8/layout/vList2"/>
    <dgm:cxn modelId="{08A302E5-C13B-4ECE-B74F-6884A379E463}" type="presParOf" srcId="{4A1B03DC-6BB2-4473-A700-87532452CE7C}" destId="{C3AB5A9C-E054-4498-80BC-87BDA984545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3DE6D0C-A78F-4DF0-AC34-3346E909F2B1}"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6AA13DD8-86FE-4F19-8821-E0154B2F281B}">
      <dgm:prSet/>
      <dgm:spPr/>
      <dgm:t>
        <a:bodyPr/>
        <a:lstStyle/>
        <a:p>
          <a:r>
            <a:rPr lang="cs-CZ" b="0" i="0"/>
            <a:t>Veřejná doprava jako prostor nedůvěry </a:t>
          </a:r>
          <a:endParaRPr lang="en-US"/>
        </a:p>
      </dgm:t>
    </dgm:pt>
    <dgm:pt modelId="{76FF22F4-2379-4FC9-BCC8-4A806FDB66F1}" type="parTrans" cxnId="{4DD03C72-F26A-4BD9-9337-734EA418B247}">
      <dgm:prSet/>
      <dgm:spPr/>
      <dgm:t>
        <a:bodyPr/>
        <a:lstStyle/>
        <a:p>
          <a:endParaRPr lang="en-US"/>
        </a:p>
      </dgm:t>
    </dgm:pt>
    <dgm:pt modelId="{CC3252EC-AD43-4106-B930-D27CDB1F710B}" type="sibTrans" cxnId="{4DD03C72-F26A-4BD9-9337-734EA418B247}">
      <dgm:prSet/>
      <dgm:spPr/>
      <dgm:t>
        <a:bodyPr/>
        <a:lstStyle/>
        <a:p>
          <a:endParaRPr lang="en-US"/>
        </a:p>
      </dgm:t>
    </dgm:pt>
    <dgm:pt modelId="{51DE4978-7B79-4B32-843A-885B996E7FBB}">
      <dgm:prSet/>
      <dgm:spPr/>
      <dgm:t>
        <a:bodyPr/>
        <a:lstStyle/>
        <a:p>
          <a:r>
            <a:rPr lang="cs-CZ" b="0" i="0"/>
            <a:t>Podezření z krádeží v obchodech </a:t>
          </a:r>
          <a:endParaRPr lang="en-US"/>
        </a:p>
      </dgm:t>
    </dgm:pt>
    <dgm:pt modelId="{41574C6B-14EB-4968-A250-6E52A8195F74}" type="parTrans" cxnId="{7A23968F-51C6-4D8C-B7AA-ADFF15179CF8}">
      <dgm:prSet/>
      <dgm:spPr/>
      <dgm:t>
        <a:bodyPr/>
        <a:lstStyle/>
        <a:p>
          <a:endParaRPr lang="en-US"/>
        </a:p>
      </dgm:t>
    </dgm:pt>
    <dgm:pt modelId="{F3326641-2A50-41BA-91CF-9444CF71C159}" type="sibTrans" cxnId="{7A23968F-51C6-4D8C-B7AA-ADFF15179CF8}">
      <dgm:prSet/>
      <dgm:spPr/>
      <dgm:t>
        <a:bodyPr/>
        <a:lstStyle/>
        <a:p>
          <a:endParaRPr lang="en-US"/>
        </a:p>
      </dgm:t>
    </dgm:pt>
    <dgm:pt modelId="{6F02328F-4F8B-4077-94C6-7E0649B21319}">
      <dgm:prSet/>
      <dgm:spPr/>
      <dgm:t>
        <a:bodyPr/>
        <a:lstStyle/>
        <a:p>
          <a:r>
            <a:rPr lang="cs-CZ" b="0" i="0"/>
            <a:t>Chování ve vzdělávacím prostředí </a:t>
          </a:r>
          <a:endParaRPr lang="en-US"/>
        </a:p>
      </dgm:t>
    </dgm:pt>
    <dgm:pt modelId="{42EA570D-C53B-47E0-AC83-71C525B6AE02}" type="parTrans" cxnId="{1ACA5A46-848C-4B0C-825F-5B9A9E6166B3}">
      <dgm:prSet/>
      <dgm:spPr/>
      <dgm:t>
        <a:bodyPr/>
        <a:lstStyle/>
        <a:p>
          <a:endParaRPr lang="en-US"/>
        </a:p>
      </dgm:t>
    </dgm:pt>
    <dgm:pt modelId="{5469A590-40CE-4913-95D1-9FFF31A3554F}" type="sibTrans" cxnId="{1ACA5A46-848C-4B0C-825F-5B9A9E6166B3}">
      <dgm:prSet/>
      <dgm:spPr/>
      <dgm:t>
        <a:bodyPr/>
        <a:lstStyle/>
        <a:p>
          <a:endParaRPr lang="en-US"/>
        </a:p>
      </dgm:t>
    </dgm:pt>
    <dgm:pt modelId="{F9C4867B-1885-4812-9830-D3C881FC1FAB}">
      <dgm:prSet/>
      <dgm:spPr/>
      <dgm:t>
        <a:bodyPr/>
        <a:lstStyle/>
        <a:p>
          <a:r>
            <a:rPr lang="cs-CZ" b="0" i="0"/>
            <a:t>Veřejné prostory, soukromé interakce a kabelky</a:t>
          </a:r>
          <a:endParaRPr lang="en-US"/>
        </a:p>
      </dgm:t>
    </dgm:pt>
    <dgm:pt modelId="{66795BB2-E49F-463A-92DC-CEA63F1CC266}" type="parTrans" cxnId="{D127C641-62E1-4921-BC09-A0549582DDCA}">
      <dgm:prSet/>
      <dgm:spPr/>
      <dgm:t>
        <a:bodyPr/>
        <a:lstStyle/>
        <a:p>
          <a:endParaRPr lang="en-US"/>
        </a:p>
      </dgm:t>
    </dgm:pt>
    <dgm:pt modelId="{975B59F1-3AC6-4E90-A71D-1739E43EC2D0}" type="sibTrans" cxnId="{D127C641-62E1-4921-BC09-A0549582DDCA}">
      <dgm:prSet/>
      <dgm:spPr/>
      <dgm:t>
        <a:bodyPr/>
        <a:lstStyle/>
        <a:p>
          <a:endParaRPr lang="en-US"/>
        </a:p>
      </dgm:t>
    </dgm:pt>
    <dgm:pt modelId="{385BBE70-D315-4F7C-A118-D8E52A9ED828}">
      <dgm:prSet/>
      <dgm:spPr/>
      <dgm:t>
        <a:bodyPr/>
        <a:lstStyle/>
        <a:p>
          <a:r>
            <a:rPr lang="cs-CZ" b="0" i="0"/>
            <a:t>Předpoklady o kompetencích a normalizace mikroagresí</a:t>
          </a:r>
          <a:endParaRPr lang="en-US"/>
        </a:p>
      </dgm:t>
    </dgm:pt>
    <dgm:pt modelId="{BD6167B9-2C4B-47F7-B39A-3CEDDED3B01F}" type="parTrans" cxnId="{F33118C0-6661-4E42-A184-876AF3429B39}">
      <dgm:prSet/>
      <dgm:spPr/>
      <dgm:t>
        <a:bodyPr/>
        <a:lstStyle/>
        <a:p>
          <a:endParaRPr lang="en-US"/>
        </a:p>
      </dgm:t>
    </dgm:pt>
    <dgm:pt modelId="{537A1E51-D9AB-48EC-ADBB-5F4EE98F7293}" type="sibTrans" cxnId="{F33118C0-6661-4E42-A184-876AF3429B39}">
      <dgm:prSet/>
      <dgm:spPr/>
      <dgm:t>
        <a:bodyPr/>
        <a:lstStyle/>
        <a:p>
          <a:endParaRPr lang="en-US"/>
        </a:p>
      </dgm:t>
    </dgm:pt>
    <dgm:pt modelId="{43CAFE13-253A-4F2E-BE1B-7CEB0A9E0E7C}" type="pres">
      <dgm:prSet presAssocID="{B3DE6D0C-A78F-4DF0-AC34-3346E909F2B1}" presName="linear" presStyleCnt="0">
        <dgm:presLayoutVars>
          <dgm:animLvl val="lvl"/>
          <dgm:resizeHandles val="exact"/>
        </dgm:presLayoutVars>
      </dgm:prSet>
      <dgm:spPr/>
    </dgm:pt>
    <dgm:pt modelId="{DADBF03D-9ED9-4A2C-BF0E-3B5B1D305EB3}" type="pres">
      <dgm:prSet presAssocID="{6AA13DD8-86FE-4F19-8821-E0154B2F281B}" presName="parentText" presStyleLbl="node1" presStyleIdx="0" presStyleCnt="5">
        <dgm:presLayoutVars>
          <dgm:chMax val="0"/>
          <dgm:bulletEnabled val="1"/>
        </dgm:presLayoutVars>
      </dgm:prSet>
      <dgm:spPr/>
    </dgm:pt>
    <dgm:pt modelId="{56456E92-9C7B-4277-963D-F4B159A16402}" type="pres">
      <dgm:prSet presAssocID="{CC3252EC-AD43-4106-B930-D27CDB1F710B}" presName="spacer" presStyleCnt="0"/>
      <dgm:spPr/>
    </dgm:pt>
    <dgm:pt modelId="{E0307E4E-F173-4B52-A66B-D156AA03894E}" type="pres">
      <dgm:prSet presAssocID="{51DE4978-7B79-4B32-843A-885B996E7FBB}" presName="parentText" presStyleLbl="node1" presStyleIdx="1" presStyleCnt="5">
        <dgm:presLayoutVars>
          <dgm:chMax val="0"/>
          <dgm:bulletEnabled val="1"/>
        </dgm:presLayoutVars>
      </dgm:prSet>
      <dgm:spPr/>
    </dgm:pt>
    <dgm:pt modelId="{FE4305F9-4411-4357-B063-AC8D445B8F46}" type="pres">
      <dgm:prSet presAssocID="{F3326641-2A50-41BA-91CF-9444CF71C159}" presName="spacer" presStyleCnt="0"/>
      <dgm:spPr/>
    </dgm:pt>
    <dgm:pt modelId="{17112106-6EC6-414A-A0FB-7313F2BEE4AF}" type="pres">
      <dgm:prSet presAssocID="{6F02328F-4F8B-4077-94C6-7E0649B21319}" presName="parentText" presStyleLbl="node1" presStyleIdx="2" presStyleCnt="5">
        <dgm:presLayoutVars>
          <dgm:chMax val="0"/>
          <dgm:bulletEnabled val="1"/>
        </dgm:presLayoutVars>
      </dgm:prSet>
      <dgm:spPr/>
    </dgm:pt>
    <dgm:pt modelId="{E0949B81-279C-4584-BB01-3FEDE6840B2E}" type="pres">
      <dgm:prSet presAssocID="{5469A590-40CE-4913-95D1-9FFF31A3554F}" presName="spacer" presStyleCnt="0"/>
      <dgm:spPr/>
    </dgm:pt>
    <dgm:pt modelId="{FDA0DF5F-F2B2-411E-8F1B-05D085E5C59A}" type="pres">
      <dgm:prSet presAssocID="{F9C4867B-1885-4812-9830-D3C881FC1FAB}" presName="parentText" presStyleLbl="node1" presStyleIdx="3" presStyleCnt="5">
        <dgm:presLayoutVars>
          <dgm:chMax val="0"/>
          <dgm:bulletEnabled val="1"/>
        </dgm:presLayoutVars>
      </dgm:prSet>
      <dgm:spPr/>
    </dgm:pt>
    <dgm:pt modelId="{1C361CCA-A940-4D3F-9503-D40090DDD123}" type="pres">
      <dgm:prSet presAssocID="{975B59F1-3AC6-4E90-A71D-1739E43EC2D0}" presName="spacer" presStyleCnt="0"/>
      <dgm:spPr/>
    </dgm:pt>
    <dgm:pt modelId="{17A3949B-1ECA-4582-98D7-FB48FDEAA531}" type="pres">
      <dgm:prSet presAssocID="{385BBE70-D315-4F7C-A118-D8E52A9ED828}" presName="parentText" presStyleLbl="node1" presStyleIdx="4" presStyleCnt="5">
        <dgm:presLayoutVars>
          <dgm:chMax val="0"/>
          <dgm:bulletEnabled val="1"/>
        </dgm:presLayoutVars>
      </dgm:prSet>
      <dgm:spPr/>
    </dgm:pt>
  </dgm:ptLst>
  <dgm:cxnLst>
    <dgm:cxn modelId="{9A18E502-9A7E-4802-8610-7CEBFC0D3230}" type="presOf" srcId="{6AA13DD8-86FE-4F19-8821-E0154B2F281B}" destId="{DADBF03D-9ED9-4A2C-BF0E-3B5B1D305EB3}" srcOrd="0" destOrd="0" presId="urn:microsoft.com/office/officeart/2005/8/layout/vList2"/>
    <dgm:cxn modelId="{8C896E31-9C84-4A9D-AEB6-BB69F1122533}" type="presOf" srcId="{6F02328F-4F8B-4077-94C6-7E0649B21319}" destId="{17112106-6EC6-414A-A0FB-7313F2BEE4AF}" srcOrd="0" destOrd="0" presId="urn:microsoft.com/office/officeart/2005/8/layout/vList2"/>
    <dgm:cxn modelId="{5758315D-81F7-4824-95DD-216AFFA86367}" type="presOf" srcId="{51DE4978-7B79-4B32-843A-885B996E7FBB}" destId="{E0307E4E-F173-4B52-A66B-D156AA03894E}" srcOrd="0" destOrd="0" presId="urn:microsoft.com/office/officeart/2005/8/layout/vList2"/>
    <dgm:cxn modelId="{D127C641-62E1-4921-BC09-A0549582DDCA}" srcId="{B3DE6D0C-A78F-4DF0-AC34-3346E909F2B1}" destId="{F9C4867B-1885-4812-9830-D3C881FC1FAB}" srcOrd="3" destOrd="0" parTransId="{66795BB2-E49F-463A-92DC-CEA63F1CC266}" sibTransId="{975B59F1-3AC6-4E90-A71D-1739E43EC2D0}"/>
    <dgm:cxn modelId="{1ACA5A46-848C-4B0C-825F-5B9A9E6166B3}" srcId="{B3DE6D0C-A78F-4DF0-AC34-3346E909F2B1}" destId="{6F02328F-4F8B-4077-94C6-7E0649B21319}" srcOrd="2" destOrd="0" parTransId="{42EA570D-C53B-47E0-AC83-71C525B6AE02}" sibTransId="{5469A590-40CE-4913-95D1-9FFF31A3554F}"/>
    <dgm:cxn modelId="{4DD03C72-F26A-4BD9-9337-734EA418B247}" srcId="{B3DE6D0C-A78F-4DF0-AC34-3346E909F2B1}" destId="{6AA13DD8-86FE-4F19-8821-E0154B2F281B}" srcOrd="0" destOrd="0" parTransId="{76FF22F4-2379-4FC9-BCC8-4A806FDB66F1}" sibTransId="{CC3252EC-AD43-4106-B930-D27CDB1F710B}"/>
    <dgm:cxn modelId="{3C845058-4F91-405A-8844-65B9AA344705}" type="presOf" srcId="{B3DE6D0C-A78F-4DF0-AC34-3346E909F2B1}" destId="{43CAFE13-253A-4F2E-BE1B-7CEB0A9E0E7C}" srcOrd="0" destOrd="0" presId="urn:microsoft.com/office/officeart/2005/8/layout/vList2"/>
    <dgm:cxn modelId="{7A23968F-51C6-4D8C-B7AA-ADFF15179CF8}" srcId="{B3DE6D0C-A78F-4DF0-AC34-3346E909F2B1}" destId="{51DE4978-7B79-4B32-843A-885B996E7FBB}" srcOrd="1" destOrd="0" parTransId="{41574C6B-14EB-4968-A250-6E52A8195F74}" sibTransId="{F3326641-2A50-41BA-91CF-9444CF71C159}"/>
    <dgm:cxn modelId="{B9C68C96-325A-44C3-BA8E-BDB101EC0111}" type="presOf" srcId="{F9C4867B-1885-4812-9830-D3C881FC1FAB}" destId="{FDA0DF5F-F2B2-411E-8F1B-05D085E5C59A}" srcOrd="0" destOrd="0" presId="urn:microsoft.com/office/officeart/2005/8/layout/vList2"/>
    <dgm:cxn modelId="{F33118C0-6661-4E42-A184-876AF3429B39}" srcId="{B3DE6D0C-A78F-4DF0-AC34-3346E909F2B1}" destId="{385BBE70-D315-4F7C-A118-D8E52A9ED828}" srcOrd="4" destOrd="0" parTransId="{BD6167B9-2C4B-47F7-B39A-3CEDDED3B01F}" sibTransId="{537A1E51-D9AB-48EC-ADBB-5F4EE98F7293}"/>
    <dgm:cxn modelId="{10D928ED-717E-4543-B730-E73196623F70}" type="presOf" srcId="{385BBE70-D315-4F7C-A118-D8E52A9ED828}" destId="{17A3949B-1ECA-4582-98D7-FB48FDEAA531}" srcOrd="0" destOrd="0" presId="urn:microsoft.com/office/officeart/2005/8/layout/vList2"/>
    <dgm:cxn modelId="{3DA3F2E4-B7DD-4230-A848-5F42725A1900}" type="presParOf" srcId="{43CAFE13-253A-4F2E-BE1B-7CEB0A9E0E7C}" destId="{DADBF03D-9ED9-4A2C-BF0E-3B5B1D305EB3}" srcOrd="0" destOrd="0" presId="urn:microsoft.com/office/officeart/2005/8/layout/vList2"/>
    <dgm:cxn modelId="{D0B40BD6-3CA6-4C3E-8947-3AE5092819A5}" type="presParOf" srcId="{43CAFE13-253A-4F2E-BE1B-7CEB0A9E0E7C}" destId="{56456E92-9C7B-4277-963D-F4B159A16402}" srcOrd="1" destOrd="0" presId="urn:microsoft.com/office/officeart/2005/8/layout/vList2"/>
    <dgm:cxn modelId="{9B34F58C-6263-48BC-B211-07C9FE79E415}" type="presParOf" srcId="{43CAFE13-253A-4F2E-BE1B-7CEB0A9E0E7C}" destId="{E0307E4E-F173-4B52-A66B-D156AA03894E}" srcOrd="2" destOrd="0" presId="urn:microsoft.com/office/officeart/2005/8/layout/vList2"/>
    <dgm:cxn modelId="{D0C12861-97DF-4083-9525-DA0545D88D5B}" type="presParOf" srcId="{43CAFE13-253A-4F2E-BE1B-7CEB0A9E0E7C}" destId="{FE4305F9-4411-4357-B063-AC8D445B8F46}" srcOrd="3" destOrd="0" presId="urn:microsoft.com/office/officeart/2005/8/layout/vList2"/>
    <dgm:cxn modelId="{E7C01E51-75A5-4585-82B1-E8626EA47B23}" type="presParOf" srcId="{43CAFE13-253A-4F2E-BE1B-7CEB0A9E0E7C}" destId="{17112106-6EC6-414A-A0FB-7313F2BEE4AF}" srcOrd="4" destOrd="0" presId="urn:microsoft.com/office/officeart/2005/8/layout/vList2"/>
    <dgm:cxn modelId="{C80B3F73-63AF-4D1D-A823-8701A6F964E7}" type="presParOf" srcId="{43CAFE13-253A-4F2E-BE1B-7CEB0A9E0E7C}" destId="{E0949B81-279C-4584-BB01-3FEDE6840B2E}" srcOrd="5" destOrd="0" presId="urn:microsoft.com/office/officeart/2005/8/layout/vList2"/>
    <dgm:cxn modelId="{CC50E5B9-ADB1-492A-9A9A-B000A9A502CE}" type="presParOf" srcId="{43CAFE13-253A-4F2E-BE1B-7CEB0A9E0E7C}" destId="{FDA0DF5F-F2B2-411E-8F1B-05D085E5C59A}" srcOrd="6" destOrd="0" presId="urn:microsoft.com/office/officeart/2005/8/layout/vList2"/>
    <dgm:cxn modelId="{F3781A45-33C0-4963-8691-9895D49321B7}" type="presParOf" srcId="{43CAFE13-253A-4F2E-BE1B-7CEB0A9E0E7C}" destId="{1C361CCA-A940-4D3F-9503-D40090DDD123}" srcOrd="7" destOrd="0" presId="urn:microsoft.com/office/officeart/2005/8/layout/vList2"/>
    <dgm:cxn modelId="{A10FADE2-3CC6-4F0F-A90A-AF93FF4BAC82}" type="presParOf" srcId="{43CAFE13-253A-4F2E-BE1B-7CEB0A9E0E7C}" destId="{17A3949B-1ECA-4582-98D7-FB48FDEAA53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ADBA378-5641-486E-8953-5442B0A048FE}"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027DEB2D-BA3E-48EF-9BC2-D841F5122E79}">
      <dgm:prSet/>
      <dgm:spPr/>
      <dgm:t>
        <a:bodyPr/>
        <a:lstStyle/>
        <a:p>
          <a:r>
            <a:rPr lang="cs-CZ"/>
            <a:t>Mezi respondenty se opakovaně objevovalo zdůraznění, že Romové a Romky jsou doma právě zde –  v České republice. </a:t>
          </a:r>
          <a:r>
            <a:rPr lang="cs-CZ" i="1"/>
            <a:t>„My jsme tady doma“</a:t>
          </a:r>
          <a:r>
            <a:rPr lang="cs-CZ"/>
            <a:t> (žena, 51 let). </a:t>
          </a:r>
          <a:endParaRPr lang="en-US"/>
        </a:p>
      </dgm:t>
    </dgm:pt>
    <dgm:pt modelId="{6D0AB85D-D3A9-48E6-9220-229ACF7E4E97}" type="parTrans" cxnId="{8B60EFB6-FD4B-4CCE-9378-B107F987C626}">
      <dgm:prSet/>
      <dgm:spPr/>
      <dgm:t>
        <a:bodyPr/>
        <a:lstStyle/>
        <a:p>
          <a:endParaRPr lang="en-US"/>
        </a:p>
      </dgm:t>
    </dgm:pt>
    <dgm:pt modelId="{19CC71C4-852F-4567-8388-C0A6A10CA6B4}" type="sibTrans" cxnId="{8B60EFB6-FD4B-4CCE-9378-B107F987C626}">
      <dgm:prSet/>
      <dgm:spPr/>
      <dgm:t>
        <a:bodyPr/>
        <a:lstStyle/>
        <a:p>
          <a:endParaRPr lang="en-US"/>
        </a:p>
      </dgm:t>
    </dgm:pt>
    <dgm:pt modelId="{8805A12B-3B6A-4169-AA5C-A9C6EC9228D3}">
      <dgm:prSet/>
      <dgm:spPr/>
      <dgm:t>
        <a:bodyPr/>
        <a:lstStyle/>
        <a:p>
          <a:r>
            <a:rPr lang="cs-CZ"/>
            <a:t>Tento pocit zakotvení je neoddělitelně spojen </a:t>
          </a:r>
          <a:br>
            <a:rPr lang="cs-CZ"/>
          </a:br>
          <a:r>
            <a:rPr lang="cs-CZ"/>
            <a:t>s nárokem na rovnost a plnohodnotnou občanskou identitu. </a:t>
          </a:r>
          <a:endParaRPr lang="en-US"/>
        </a:p>
      </dgm:t>
    </dgm:pt>
    <dgm:pt modelId="{C8C73236-B92A-4C38-BDCD-0DD4292A7F45}" type="parTrans" cxnId="{C6376587-124E-49BE-BCD0-ECA0A2AF9AE2}">
      <dgm:prSet/>
      <dgm:spPr/>
      <dgm:t>
        <a:bodyPr/>
        <a:lstStyle/>
        <a:p>
          <a:endParaRPr lang="en-US"/>
        </a:p>
      </dgm:t>
    </dgm:pt>
    <dgm:pt modelId="{9469BDA7-B29F-4EF5-8058-B930518CBEE8}" type="sibTrans" cxnId="{C6376587-124E-49BE-BCD0-ECA0A2AF9AE2}">
      <dgm:prSet/>
      <dgm:spPr/>
      <dgm:t>
        <a:bodyPr/>
        <a:lstStyle/>
        <a:p>
          <a:endParaRPr lang="en-US"/>
        </a:p>
      </dgm:t>
    </dgm:pt>
    <dgm:pt modelId="{2EF99752-E870-4E78-8E06-10A41DC496B5}">
      <dgm:prSet/>
      <dgm:spPr/>
      <dgm:t>
        <a:bodyPr/>
        <a:lstStyle/>
        <a:p>
          <a:r>
            <a:rPr lang="cs-CZ"/>
            <a:t>Zaznívaly také úvahy, že Romové a Romky by měli být vnímáni nejen jako plnohodnotná součást české společnosti, ale i jako její reprezentanti navenek – jako ti, kdo spoluutvářejí nejen romskou, ale právě i českou kulturu a české dějiny.</a:t>
          </a:r>
          <a:endParaRPr lang="en-US"/>
        </a:p>
      </dgm:t>
    </dgm:pt>
    <dgm:pt modelId="{FBD3ECA1-1FA8-4F5F-8F5D-C1920C705DF7}" type="parTrans" cxnId="{E4EF4464-B914-4074-889E-D5E7561C3A5E}">
      <dgm:prSet/>
      <dgm:spPr/>
      <dgm:t>
        <a:bodyPr/>
        <a:lstStyle/>
        <a:p>
          <a:endParaRPr lang="en-US"/>
        </a:p>
      </dgm:t>
    </dgm:pt>
    <dgm:pt modelId="{E0CAA374-A384-4DD1-87C7-523308BCB45F}" type="sibTrans" cxnId="{E4EF4464-B914-4074-889E-D5E7561C3A5E}">
      <dgm:prSet/>
      <dgm:spPr/>
      <dgm:t>
        <a:bodyPr/>
        <a:lstStyle/>
        <a:p>
          <a:endParaRPr lang="en-US"/>
        </a:p>
      </dgm:t>
    </dgm:pt>
    <dgm:pt modelId="{83AD46DB-3637-42CB-9563-D7F515C442CB}" type="pres">
      <dgm:prSet presAssocID="{CADBA378-5641-486E-8953-5442B0A048FE}" presName="linear" presStyleCnt="0">
        <dgm:presLayoutVars>
          <dgm:animLvl val="lvl"/>
          <dgm:resizeHandles val="exact"/>
        </dgm:presLayoutVars>
      </dgm:prSet>
      <dgm:spPr/>
    </dgm:pt>
    <dgm:pt modelId="{B478F917-58FF-471B-9206-1CB23BEB0857}" type="pres">
      <dgm:prSet presAssocID="{027DEB2D-BA3E-48EF-9BC2-D841F5122E79}" presName="parentText" presStyleLbl="node1" presStyleIdx="0" presStyleCnt="3">
        <dgm:presLayoutVars>
          <dgm:chMax val="0"/>
          <dgm:bulletEnabled val="1"/>
        </dgm:presLayoutVars>
      </dgm:prSet>
      <dgm:spPr/>
    </dgm:pt>
    <dgm:pt modelId="{522FFA58-D07D-4DA4-8979-1A6F203A8445}" type="pres">
      <dgm:prSet presAssocID="{19CC71C4-852F-4567-8388-C0A6A10CA6B4}" presName="spacer" presStyleCnt="0"/>
      <dgm:spPr/>
    </dgm:pt>
    <dgm:pt modelId="{3F1BBF18-971E-4BD4-9F4A-DFE2AF2745F5}" type="pres">
      <dgm:prSet presAssocID="{8805A12B-3B6A-4169-AA5C-A9C6EC9228D3}" presName="parentText" presStyleLbl="node1" presStyleIdx="1" presStyleCnt="3">
        <dgm:presLayoutVars>
          <dgm:chMax val="0"/>
          <dgm:bulletEnabled val="1"/>
        </dgm:presLayoutVars>
      </dgm:prSet>
      <dgm:spPr/>
    </dgm:pt>
    <dgm:pt modelId="{8D721ED8-655C-43C3-8E5D-80C34D71F2F7}" type="pres">
      <dgm:prSet presAssocID="{9469BDA7-B29F-4EF5-8058-B930518CBEE8}" presName="spacer" presStyleCnt="0"/>
      <dgm:spPr/>
    </dgm:pt>
    <dgm:pt modelId="{BF2AC18A-C10D-40BD-8B3E-BEB3940F23A0}" type="pres">
      <dgm:prSet presAssocID="{2EF99752-E870-4E78-8E06-10A41DC496B5}" presName="parentText" presStyleLbl="node1" presStyleIdx="2" presStyleCnt="3">
        <dgm:presLayoutVars>
          <dgm:chMax val="0"/>
          <dgm:bulletEnabled val="1"/>
        </dgm:presLayoutVars>
      </dgm:prSet>
      <dgm:spPr/>
    </dgm:pt>
  </dgm:ptLst>
  <dgm:cxnLst>
    <dgm:cxn modelId="{E5428903-DEF2-4E9F-B148-EB9989F7D0F5}" type="presOf" srcId="{027DEB2D-BA3E-48EF-9BC2-D841F5122E79}" destId="{B478F917-58FF-471B-9206-1CB23BEB0857}" srcOrd="0" destOrd="0" presId="urn:microsoft.com/office/officeart/2005/8/layout/vList2"/>
    <dgm:cxn modelId="{E4EF4464-B914-4074-889E-D5E7561C3A5E}" srcId="{CADBA378-5641-486E-8953-5442B0A048FE}" destId="{2EF99752-E870-4E78-8E06-10A41DC496B5}" srcOrd="2" destOrd="0" parTransId="{FBD3ECA1-1FA8-4F5F-8F5D-C1920C705DF7}" sibTransId="{E0CAA374-A384-4DD1-87C7-523308BCB45F}"/>
    <dgm:cxn modelId="{C6376587-124E-49BE-BCD0-ECA0A2AF9AE2}" srcId="{CADBA378-5641-486E-8953-5442B0A048FE}" destId="{8805A12B-3B6A-4169-AA5C-A9C6EC9228D3}" srcOrd="1" destOrd="0" parTransId="{C8C73236-B92A-4C38-BDCD-0DD4292A7F45}" sibTransId="{9469BDA7-B29F-4EF5-8058-B930518CBEE8}"/>
    <dgm:cxn modelId="{D267CF9B-A601-46A9-A50E-5C98238A49D3}" type="presOf" srcId="{8805A12B-3B6A-4169-AA5C-A9C6EC9228D3}" destId="{3F1BBF18-971E-4BD4-9F4A-DFE2AF2745F5}" srcOrd="0" destOrd="0" presId="urn:microsoft.com/office/officeart/2005/8/layout/vList2"/>
    <dgm:cxn modelId="{8B60EFB6-FD4B-4CCE-9378-B107F987C626}" srcId="{CADBA378-5641-486E-8953-5442B0A048FE}" destId="{027DEB2D-BA3E-48EF-9BC2-D841F5122E79}" srcOrd="0" destOrd="0" parTransId="{6D0AB85D-D3A9-48E6-9220-229ACF7E4E97}" sibTransId="{19CC71C4-852F-4567-8388-C0A6A10CA6B4}"/>
    <dgm:cxn modelId="{9DFF7CB7-07AE-47DF-BE50-ADFCE3B3E076}" type="presOf" srcId="{CADBA378-5641-486E-8953-5442B0A048FE}" destId="{83AD46DB-3637-42CB-9563-D7F515C442CB}" srcOrd="0" destOrd="0" presId="urn:microsoft.com/office/officeart/2005/8/layout/vList2"/>
    <dgm:cxn modelId="{777171CA-2493-4E55-9A29-7215DDAF6C47}" type="presOf" srcId="{2EF99752-E870-4E78-8E06-10A41DC496B5}" destId="{BF2AC18A-C10D-40BD-8B3E-BEB3940F23A0}" srcOrd="0" destOrd="0" presId="urn:microsoft.com/office/officeart/2005/8/layout/vList2"/>
    <dgm:cxn modelId="{EBAAC62F-6CA7-47CF-9CB1-AE62C3A24002}" type="presParOf" srcId="{83AD46DB-3637-42CB-9563-D7F515C442CB}" destId="{B478F917-58FF-471B-9206-1CB23BEB0857}" srcOrd="0" destOrd="0" presId="urn:microsoft.com/office/officeart/2005/8/layout/vList2"/>
    <dgm:cxn modelId="{5B1C3BC2-A960-4E85-94E8-65F505F6DAAA}" type="presParOf" srcId="{83AD46DB-3637-42CB-9563-D7F515C442CB}" destId="{522FFA58-D07D-4DA4-8979-1A6F203A8445}" srcOrd="1" destOrd="0" presId="urn:microsoft.com/office/officeart/2005/8/layout/vList2"/>
    <dgm:cxn modelId="{E134DF26-4EA9-42DB-88BA-03EBDEE38A93}" type="presParOf" srcId="{83AD46DB-3637-42CB-9563-D7F515C442CB}" destId="{3F1BBF18-971E-4BD4-9F4A-DFE2AF2745F5}" srcOrd="2" destOrd="0" presId="urn:microsoft.com/office/officeart/2005/8/layout/vList2"/>
    <dgm:cxn modelId="{6A5E4434-75E8-4453-93A5-5F6D98B49F2F}" type="presParOf" srcId="{83AD46DB-3637-42CB-9563-D7F515C442CB}" destId="{8D721ED8-655C-43C3-8E5D-80C34D71F2F7}" srcOrd="3" destOrd="0" presId="urn:microsoft.com/office/officeart/2005/8/layout/vList2"/>
    <dgm:cxn modelId="{682570D4-449A-4F41-A548-A0B0E7A22467}" type="presParOf" srcId="{83AD46DB-3637-42CB-9563-D7F515C442CB}" destId="{BF2AC18A-C10D-40BD-8B3E-BEB3940F23A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CB8F48-466F-40ED-B176-73CBDC23305A}">
      <dsp:nvSpPr>
        <dsp:cNvPr id="0" name=""/>
        <dsp:cNvSpPr/>
      </dsp:nvSpPr>
      <dsp:spPr>
        <a:xfrm>
          <a:off x="1000" y="544413"/>
          <a:ext cx="3511658" cy="222990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EEACBA-23FD-4C97-89AE-A2980622AB66}">
      <dsp:nvSpPr>
        <dsp:cNvPr id="0" name=""/>
        <dsp:cNvSpPr/>
      </dsp:nvSpPr>
      <dsp:spPr>
        <a:xfrm>
          <a:off x="391184" y="915088"/>
          <a:ext cx="3511658" cy="2229903"/>
        </a:xfrm>
        <a:prstGeom prst="roundRect">
          <a:avLst>
            <a:gd name="adj" fmla="val 10000"/>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cs-CZ" sz="1500" kern="1200"/>
            <a:t>Pro mnohé Romy, zejména z mladší generace, představuje školní i pracovní prostředí klíčové oblasti, v nichž se výrazně projevuje anticiganismus. </a:t>
          </a:r>
          <a:endParaRPr lang="en-US" sz="1500" kern="1200"/>
        </a:p>
      </dsp:txBody>
      <dsp:txXfrm>
        <a:off x="456496" y="980400"/>
        <a:ext cx="3381034" cy="2099279"/>
      </dsp:txXfrm>
    </dsp:sp>
    <dsp:sp modelId="{1A8E79D9-7587-476B-97C5-85146FCC690F}">
      <dsp:nvSpPr>
        <dsp:cNvPr id="0" name=""/>
        <dsp:cNvSpPr/>
      </dsp:nvSpPr>
      <dsp:spPr>
        <a:xfrm>
          <a:off x="4293027" y="544413"/>
          <a:ext cx="3511658" cy="2229903"/>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FF2C08-4857-4BFC-BA6E-77FABC8E3B8E}">
      <dsp:nvSpPr>
        <dsp:cNvPr id="0" name=""/>
        <dsp:cNvSpPr/>
      </dsp:nvSpPr>
      <dsp:spPr>
        <a:xfrm>
          <a:off x="4683211" y="915088"/>
          <a:ext cx="3511658" cy="2229903"/>
        </a:xfrm>
        <a:prstGeom prst="roundRect">
          <a:avLst>
            <a:gd name="adj" fmla="val 10000"/>
          </a:avLst>
        </a:prstGeom>
        <a:solidFill>
          <a:schemeClr val="lt2">
            <a:alpha val="90000"/>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cs-CZ" sz="1500" kern="1200"/>
            <a:t>Vnímán je často jako latentní hrozba či břemeno, se kterým je nutné počítat v každé interakci, i když nemusí být vždy explicitně přítomen. V odpovědích respondentů se proto často objevuje rezignace či strategie vědomého ignorování těchto projevů, a to právě kvůli jejich všudypřítomnosti.</a:t>
          </a:r>
          <a:endParaRPr lang="en-US" sz="1500" kern="1200"/>
        </a:p>
      </dsp:txBody>
      <dsp:txXfrm>
        <a:off x="4748523" y="980400"/>
        <a:ext cx="3381034" cy="20992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1159D9-E67C-4578-96B2-801814F0CDFA}">
      <dsp:nvSpPr>
        <dsp:cNvPr id="0" name=""/>
        <dsp:cNvSpPr/>
      </dsp:nvSpPr>
      <dsp:spPr>
        <a:xfrm>
          <a:off x="0" y="71460"/>
          <a:ext cx="8195871" cy="1747321"/>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cs-CZ" sz="1800" kern="1200"/>
            <a:t>Rasismus zasahuje také do rodinného života. Dokládají to výpovědi respondentů, kteří vyjadřují obavy o bezpečí svých dětí a zdůrazňují nutnost je připravovat na konfrontaci s předsudky. </a:t>
          </a:r>
          <a:endParaRPr lang="en-US" sz="1800" kern="1200"/>
        </a:p>
      </dsp:txBody>
      <dsp:txXfrm>
        <a:off x="85297" y="156757"/>
        <a:ext cx="8025277" cy="1576727"/>
      </dsp:txXfrm>
    </dsp:sp>
    <dsp:sp modelId="{4D9F36AB-84F0-4A9F-9D94-2F30DCF4AF8A}">
      <dsp:nvSpPr>
        <dsp:cNvPr id="0" name=""/>
        <dsp:cNvSpPr/>
      </dsp:nvSpPr>
      <dsp:spPr>
        <a:xfrm>
          <a:off x="0" y="1870622"/>
          <a:ext cx="8195871" cy="1747321"/>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cs-CZ" sz="1800" kern="1200"/>
            <a:t>Žena ve věku 30 let například popisuje, že se snaží svou dceru chránit před negativními zkušenostmi s rasismem a zároveň jí připomíná důležitost obezřetnosti ve veřejném prostoru, kde může dojít ke konfliktům. Potřeba chránit děti před dopady sociálních problémů, mezi nimiž rasismus zaujímá významné místo, se objevuje i v dalších výpovědích, kde respondenti hovoří o výchově v prostředí nepříznivém pro romskou komunitu.</a:t>
          </a:r>
          <a:endParaRPr lang="en-US" sz="1800" kern="1200"/>
        </a:p>
      </dsp:txBody>
      <dsp:txXfrm>
        <a:off x="85297" y="1955919"/>
        <a:ext cx="8025277" cy="15767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84881A-C13F-4CE5-BBE2-EBE6A9EF8BE1}">
      <dsp:nvSpPr>
        <dsp:cNvPr id="0" name=""/>
        <dsp:cNvSpPr/>
      </dsp:nvSpPr>
      <dsp:spPr>
        <a:xfrm>
          <a:off x="0" y="289457"/>
          <a:ext cx="8195871" cy="100035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cs-CZ" sz="1900" b="0" i="0" kern="1200"/>
            <a:t>Pro romské uživatele tyto platformy představují ambivalentní prostředí: na jedné straně nabízejí prostor pro sebevyjádření a posilování komunitní identity, na straně druhé se stávají zdrojem traumatizujících zážitků. </a:t>
          </a:r>
          <a:endParaRPr lang="en-US" sz="1900" kern="1200"/>
        </a:p>
      </dsp:txBody>
      <dsp:txXfrm>
        <a:off x="48833" y="338290"/>
        <a:ext cx="8098205" cy="902684"/>
      </dsp:txXfrm>
    </dsp:sp>
    <dsp:sp modelId="{354978FF-4680-49F4-8C83-AA8A84501688}">
      <dsp:nvSpPr>
        <dsp:cNvPr id="0" name=""/>
        <dsp:cNvSpPr/>
      </dsp:nvSpPr>
      <dsp:spPr>
        <a:xfrm>
          <a:off x="0" y="1344527"/>
          <a:ext cx="8195871" cy="100035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cs-CZ" sz="1900" b="0" i="0" kern="1200"/>
            <a:t>Často zaznívá pocit rezignace – že „situace je špatná“, že „na sítích je plno anticiganismu“, ale že „nemá cenu reagovat“.</a:t>
          </a:r>
          <a:endParaRPr lang="en-US" sz="1900" kern="1200"/>
        </a:p>
      </dsp:txBody>
      <dsp:txXfrm>
        <a:off x="48833" y="1393360"/>
        <a:ext cx="8098205" cy="902684"/>
      </dsp:txXfrm>
    </dsp:sp>
    <dsp:sp modelId="{65E0E3D3-1C7E-4467-86D5-316A48693B0F}">
      <dsp:nvSpPr>
        <dsp:cNvPr id="0" name=""/>
        <dsp:cNvSpPr/>
      </dsp:nvSpPr>
      <dsp:spPr>
        <a:xfrm>
          <a:off x="0" y="2399597"/>
          <a:ext cx="8195871" cy="100035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cs-CZ" sz="1900" b="0" i="0" kern="1200"/>
            <a:t>Část respondentů/tek identifikuje nenávist na sítích jako jeden z klíčových problémů současného anticiganismu</a:t>
          </a:r>
          <a:endParaRPr lang="en-US" sz="1900" kern="1200"/>
        </a:p>
      </dsp:txBody>
      <dsp:txXfrm>
        <a:off x="48833" y="2448430"/>
        <a:ext cx="8098205" cy="9026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B21FEC-2A56-43F8-B28F-50AD454452C8}">
      <dsp:nvSpPr>
        <dsp:cNvPr id="0" name=""/>
        <dsp:cNvSpPr/>
      </dsp:nvSpPr>
      <dsp:spPr>
        <a:xfrm>
          <a:off x="1000" y="544413"/>
          <a:ext cx="3511658" cy="22299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553B258-D34A-4CD8-9CE6-5924B23325EB}">
      <dsp:nvSpPr>
        <dsp:cNvPr id="0" name=""/>
        <dsp:cNvSpPr/>
      </dsp:nvSpPr>
      <dsp:spPr>
        <a:xfrm>
          <a:off x="391184" y="915088"/>
          <a:ext cx="3511658" cy="22299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cs-CZ" sz="1600" kern="1200"/>
            <a:t>Velká část respondentů potvrzuje, že rodiče či starší příbuzní aktivně varovali děti před anticiganismem. Šlo přitom o velmi konkrétní doporučení – od varování před skinheady, přes důraz na vhodné oblečení a čistotu, až po připomínky týkající se způsobu chování na veřejnosti.</a:t>
          </a:r>
          <a:endParaRPr lang="en-US" sz="1600" kern="1200"/>
        </a:p>
      </dsp:txBody>
      <dsp:txXfrm>
        <a:off x="456496" y="980400"/>
        <a:ext cx="3381034" cy="2099279"/>
      </dsp:txXfrm>
    </dsp:sp>
    <dsp:sp modelId="{A716114A-CB32-4D3F-B9D2-4B5F4DB43592}">
      <dsp:nvSpPr>
        <dsp:cNvPr id="0" name=""/>
        <dsp:cNvSpPr/>
      </dsp:nvSpPr>
      <dsp:spPr>
        <a:xfrm>
          <a:off x="4293027" y="544413"/>
          <a:ext cx="3511658" cy="22299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153655-ECAA-418F-88E5-F9FA99A5DA48}">
      <dsp:nvSpPr>
        <dsp:cNvPr id="0" name=""/>
        <dsp:cNvSpPr/>
      </dsp:nvSpPr>
      <dsp:spPr>
        <a:xfrm>
          <a:off x="4683211" y="915088"/>
          <a:ext cx="3511658" cy="222990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cs-CZ" sz="1600" kern="1200"/>
            <a:t>Respondenti často uváděli, že jejich rodiče či prarodiče zažili závažné formy diskriminace, včetně fyzického násilí či institucionálního znevýhodnění. Tyto zkušenosti byly předávány jako prostředek varování a zároveň jako nástroj pro budování obranného postoje. </a:t>
          </a:r>
          <a:endParaRPr lang="en-US" sz="1600" kern="1200"/>
        </a:p>
      </dsp:txBody>
      <dsp:txXfrm>
        <a:off x="4748523" y="980400"/>
        <a:ext cx="3381034" cy="20992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2D8392-1213-4BD8-91E3-E91466932956}">
      <dsp:nvSpPr>
        <dsp:cNvPr id="0" name=""/>
        <dsp:cNvSpPr/>
      </dsp:nvSpPr>
      <dsp:spPr>
        <a:xfrm>
          <a:off x="0" y="91862"/>
          <a:ext cx="8195871" cy="17269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cs-CZ" sz="1800" kern="1200"/>
            <a:t>Žádná zkušenost se zastáním - Velká část respondentů uvedla, že nikdy nezažila situaci, kdy by se jich někdo z majority zastal. Nejčastěji šlo o incidenty odehrávající se ve veřejném prostoru – na ulici, během verbálních útoků či fyzických napadení, kdy přítomní lidé zůstali pasivní, případně záměrně odvrátili zrak. Respondenti popisovali, že v těchto chvílích měli silný pocit neviditelnosti, bezmoci a opuštěnosti.</a:t>
          </a:r>
          <a:endParaRPr lang="en-US" sz="1800" kern="1200"/>
        </a:p>
      </dsp:txBody>
      <dsp:txXfrm>
        <a:off x="84301" y="176163"/>
        <a:ext cx="8027269" cy="1558318"/>
      </dsp:txXfrm>
    </dsp:sp>
    <dsp:sp modelId="{89B6DF9A-509D-457D-96DB-B717DF6C42E9}">
      <dsp:nvSpPr>
        <dsp:cNvPr id="0" name=""/>
        <dsp:cNvSpPr/>
      </dsp:nvSpPr>
      <dsp:spPr>
        <a:xfrm>
          <a:off x="0" y="1870622"/>
          <a:ext cx="8195871" cy="172692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cs-CZ" sz="1800" kern="1200"/>
            <a:t>Náhodná či jednorázová pomoc v konkrétní situaci - Někteří respondenti popsali ojedinělé situace, kdy se jich někdo z většinové společnosti zastal – například na ulici, v prostředcích hromadné dopravy či na pracovišti. Často šlo o pomoc od neznámých osob. Tyto případy sice byly vzácné, ale zůstaly v paměti a měly pro respondenty významnou emocionální hodnotu.</a:t>
          </a:r>
          <a:endParaRPr lang="en-US" sz="1800" kern="1200"/>
        </a:p>
      </dsp:txBody>
      <dsp:txXfrm>
        <a:off x="84301" y="1954923"/>
        <a:ext cx="8027269" cy="15583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17879E-3A50-4E57-81BF-F68B8A9895A0}">
      <dsp:nvSpPr>
        <dsp:cNvPr id="0" name=""/>
        <dsp:cNvSpPr/>
      </dsp:nvSpPr>
      <dsp:spPr>
        <a:xfrm>
          <a:off x="0" y="617822"/>
          <a:ext cx="8195871" cy="56159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cs-CZ" sz="2400" kern="1200"/>
            <a:t>Situace se zhoršuje – atmosféra nenávisti a strachu</a:t>
          </a:r>
          <a:endParaRPr lang="en-US" sz="2400" kern="1200"/>
        </a:p>
      </dsp:txBody>
      <dsp:txXfrm>
        <a:off x="27415" y="645237"/>
        <a:ext cx="8141041" cy="506769"/>
      </dsp:txXfrm>
    </dsp:sp>
    <dsp:sp modelId="{0E1688EA-9FCF-48C8-9942-83EA17C949C9}">
      <dsp:nvSpPr>
        <dsp:cNvPr id="0" name=""/>
        <dsp:cNvSpPr/>
      </dsp:nvSpPr>
      <dsp:spPr>
        <a:xfrm>
          <a:off x="0" y="1248542"/>
          <a:ext cx="8195871" cy="561599"/>
        </a:xfrm>
        <a:prstGeom prst="roundRect">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cs-CZ" sz="2400" kern="1200"/>
            <a:t>Situace se zlepšuje – především v oblasti vzdělávání</a:t>
          </a:r>
          <a:endParaRPr lang="en-US" sz="2400" kern="1200"/>
        </a:p>
      </dsp:txBody>
      <dsp:txXfrm>
        <a:off x="27415" y="1275957"/>
        <a:ext cx="8141041" cy="506769"/>
      </dsp:txXfrm>
    </dsp:sp>
    <dsp:sp modelId="{CCC8C76A-3C9A-4591-9406-E961A7F2E1E7}">
      <dsp:nvSpPr>
        <dsp:cNvPr id="0" name=""/>
        <dsp:cNvSpPr/>
      </dsp:nvSpPr>
      <dsp:spPr>
        <a:xfrm>
          <a:off x="0" y="1879262"/>
          <a:ext cx="8195871" cy="561599"/>
        </a:xfrm>
        <a:prstGeom prst="roundRect">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cs-CZ" sz="2400" kern="1200"/>
            <a:t>Zlepšení formálních možností neznamená zlepšení přijetí </a:t>
          </a:r>
          <a:endParaRPr lang="en-US" sz="2400" kern="1200"/>
        </a:p>
      </dsp:txBody>
      <dsp:txXfrm>
        <a:off x="27415" y="1906677"/>
        <a:ext cx="8141041" cy="506769"/>
      </dsp:txXfrm>
    </dsp:sp>
    <dsp:sp modelId="{73C14F55-F8AD-40F6-B499-A0EDB9881AAA}">
      <dsp:nvSpPr>
        <dsp:cNvPr id="0" name=""/>
        <dsp:cNvSpPr/>
      </dsp:nvSpPr>
      <dsp:spPr>
        <a:xfrm>
          <a:off x="0" y="2509982"/>
          <a:ext cx="8195871" cy="561599"/>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cs-CZ" sz="2400" kern="1200"/>
            <a:t>Dříve bylo lépe – nostalgie po “starých časech”</a:t>
          </a:r>
          <a:endParaRPr lang="en-US" sz="2400" kern="1200"/>
        </a:p>
      </dsp:txBody>
      <dsp:txXfrm>
        <a:off x="27415" y="2537397"/>
        <a:ext cx="8141041" cy="50676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E8A8AF-6FE0-4DA7-93C1-23ED93642BAD}">
      <dsp:nvSpPr>
        <dsp:cNvPr id="0" name=""/>
        <dsp:cNvSpPr/>
      </dsp:nvSpPr>
      <dsp:spPr>
        <a:xfrm>
          <a:off x="0" y="24542"/>
          <a:ext cx="8195871" cy="179712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cs-CZ" sz="1600" b="0" i="0" kern="1200"/>
            <a:t>Mnoho respondentů upozorňuje, že ačkoli se některé formální možnosti pro Romy zlepšily – například přístup ke vzdělání, možnost cestovat nebo volný vstup na trh práce – společenské přijetí a kvalita mezilidských vztahů stagnují, případně se dokonce zhoršují. Zlepšení podmínek proto automaticky neznamená větší respekt ani skutečnou rovnost. Romská identita nadále nese stigma a předsudky přetrvávají. Někteří respondenti tak vnímají tyto změny spíše jako povrchní úpravy než jako skutečnou proměnu postojů většinové společnosti.</a:t>
          </a:r>
          <a:endParaRPr lang="en-US" sz="1600" kern="1200"/>
        </a:p>
      </dsp:txBody>
      <dsp:txXfrm>
        <a:off x="87728" y="112270"/>
        <a:ext cx="8020415" cy="1621664"/>
      </dsp:txXfrm>
    </dsp:sp>
    <dsp:sp modelId="{C3AB5A9C-E054-4498-80BC-87BDA9845455}">
      <dsp:nvSpPr>
        <dsp:cNvPr id="0" name=""/>
        <dsp:cNvSpPr/>
      </dsp:nvSpPr>
      <dsp:spPr>
        <a:xfrm>
          <a:off x="0" y="1867742"/>
          <a:ext cx="8195871" cy="179712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cs-CZ" sz="1600" b="0" i="0" kern="1200"/>
            <a:t>„Lepši vzdělání nezaručí Romům lepší postavení.“</a:t>
          </a:r>
          <a:endParaRPr lang="en-US" sz="1600" kern="1200"/>
        </a:p>
      </dsp:txBody>
      <dsp:txXfrm>
        <a:off x="87728" y="1955470"/>
        <a:ext cx="8020415" cy="162166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DBF03D-9ED9-4A2C-BF0E-3B5B1D305EB3}">
      <dsp:nvSpPr>
        <dsp:cNvPr id="0" name=""/>
        <dsp:cNvSpPr/>
      </dsp:nvSpPr>
      <dsp:spPr>
        <a:xfrm>
          <a:off x="0" y="238202"/>
          <a:ext cx="8195871" cy="5850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cs-CZ" sz="2500" b="0" i="0" kern="1200"/>
            <a:t>Veřejná doprava jako prostor nedůvěry </a:t>
          </a:r>
          <a:endParaRPr lang="en-US" sz="2500" kern="1200"/>
        </a:p>
      </dsp:txBody>
      <dsp:txXfrm>
        <a:off x="28557" y="266759"/>
        <a:ext cx="8138757" cy="527886"/>
      </dsp:txXfrm>
    </dsp:sp>
    <dsp:sp modelId="{E0307E4E-F173-4B52-A66B-D156AA03894E}">
      <dsp:nvSpPr>
        <dsp:cNvPr id="0" name=""/>
        <dsp:cNvSpPr/>
      </dsp:nvSpPr>
      <dsp:spPr>
        <a:xfrm>
          <a:off x="0" y="895202"/>
          <a:ext cx="8195871" cy="585000"/>
        </a:xfrm>
        <a:prstGeom prst="roundRect">
          <a:avLst/>
        </a:prstGeom>
        <a:solidFill>
          <a:schemeClr val="accent2">
            <a:hueOff val="1170380"/>
            <a:satOff val="-1460"/>
            <a:lumOff val="34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cs-CZ" sz="2500" b="0" i="0" kern="1200"/>
            <a:t>Podezření z krádeží v obchodech </a:t>
          </a:r>
          <a:endParaRPr lang="en-US" sz="2500" kern="1200"/>
        </a:p>
      </dsp:txBody>
      <dsp:txXfrm>
        <a:off x="28557" y="923759"/>
        <a:ext cx="8138757" cy="527886"/>
      </dsp:txXfrm>
    </dsp:sp>
    <dsp:sp modelId="{17112106-6EC6-414A-A0FB-7313F2BEE4AF}">
      <dsp:nvSpPr>
        <dsp:cNvPr id="0" name=""/>
        <dsp:cNvSpPr/>
      </dsp:nvSpPr>
      <dsp:spPr>
        <a:xfrm>
          <a:off x="0" y="1552202"/>
          <a:ext cx="8195871" cy="585000"/>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cs-CZ" sz="2500" b="0" i="0" kern="1200"/>
            <a:t>Chování ve vzdělávacím prostředí </a:t>
          </a:r>
          <a:endParaRPr lang="en-US" sz="2500" kern="1200"/>
        </a:p>
      </dsp:txBody>
      <dsp:txXfrm>
        <a:off x="28557" y="1580759"/>
        <a:ext cx="8138757" cy="527886"/>
      </dsp:txXfrm>
    </dsp:sp>
    <dsp:sp modelId="{FDA0DF5F-F2B2-411E-8F1B-05D085E5C59A}">
      <dsp:nvSpPr>
        <dsp:cNvPr id="0" name=""/>
        <dsp:cNvSpPr/>
      </dsp:nvSpPr>
      <dsp:spPr>
        <a:xfrm>
          <a:off x="0" y="2209202"/>
          <a:ext cx="8195871" cy="585000"/>
        </a:xfrm>
        <a:prstGeom prst="roundRect">
          <a:avLst/>
        </a:prstGeom>
        <a:solidFill>
          <a:schemeClr val="accent2">
            <a:hueOff val="3511139"/>
            <a:satOff val="-4379"/>
            <a:lumOff val="103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cs-CZ" sz="2500" b="0" i="0" kern="1200"/>
            <a:t>Veřejné prostory, soukromé interakce a kabelky</a:t>
          </a:r>
          <a:endParaRPr lang="en-US" sz="2500" kern="1200"/>
        </a:p>
      </dsp:txBody>
      <dsp:txXfrm>
        <a:off x="28557" y="2237759"/>
        <a:ext cx="8138757" cy="527886"/>
      </dsp:txXfrm>
    </dsp:sp>
    <dsp:sp modelId="{17A3949B-1ECA-4582-98D7-FB48FDEAA531}">
      <dsp:nvSpPr>
        <dsp:cNvPr id="0" name=""/>
        <dsp:cNvSpPr/>
      </dsp:nvSpPr>
      <dsp:spPr>
        <a:xfrm>
          <a:off x="0" y="2866202"/>
          <a:ext cx="8195871" cy="585000"/>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cs-CZ" sz="2500" b="0" i="0" kern="1200"/>
            <a:t>Předpoklady o kompetencích a normalizace mikroagresí</a:t>
          </a:r>
          <a:endParaRPr lang="en-US" sz="2500" kern="1200"/>
        </a:p>
      </dsp:txBody>
      <dsp:txXfrm>
        <a:off x="28557" y="2894759"/>
        <a:ext cx="8138757" cy="52788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78F917-58FF-471B-9206-1CB23BEB0857}">
      <dsp:nvSpPr>
        <dsp:cNvPr id="0" name=""/>
        <dsp:cNvSpPr/>
      </dsp:nvSpPr>
      <dsp:spPr>
        <a:xfrm>
          <a:off x="0" y="441979"/>
          <a:ext cx="8195871" cy="9025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cs-CZ" sz="1700" kern="1200"/>
            <a:t>Mezi respondenty se opakovaně objevovalo zdůraznění, že Romové a Romky jsou doma právě zde –  v České republice. </a:t>
          </a:r>
          <a:r>
            <a:rPr lang="cs-CZ" sz="1700" i="1" kern="1200"/>
            <a:t>„My jsme tady doma“</a:t>
          </a:r>
          <a:r>
            <a:rPr lang="cs-CZ" sz="1700" kern="1200"/>
            <a:t> (žena, 51 let). </a:t>
          </a:r>
          <a:endParaRPr lang="en-US" sz="1700" kern="1200"/>
        </a:p>
      </dsp:txBody>
      <dsp:txXfrm>
        <a:off x="44057" y="486036"/>
        <a:ext cx="8107757" cy="814394"/>
      </dsp:txXfrm>
    </dsp:sp>
    <dsp:sp modelId="{3F1BBF18-971E-4BD4-9F4A-DFE2AF2745F5}">
      <dsp:nvSpPr>
        <dsp:cNvPr id="0" name=""/>
        <dsp:cNvSpPr/>
      </dsp:nvSpPr>
      <dsp:spPr>
        <a:xfrm>
          <a:off x="0" y="1393448"/>
          <a:ext cx="8195871" cy="9025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cs-CZ" sz="1700" kern="1200"/>
            <a:t>Tento pocit zakotvení je neoddělitelně spojen </a:t>
          </a:r>
          <a:br>
            <a:rPr lang="cs-CZ" sz="1700" kern="1200"/>
          </a:br>
          <a:r>
            <a:rPr lang="cs-CZ" sz="1700" kern="1200"/>
            <a:t>s nárokem na rovnost a plnohodnotnou občanskou identitu. </a:t>
          </a:r>
          <a:endParaRPr lang="en-US" sz="1700" kern="1200"/>
        </a:p>
      </dsp:txBody>
      <dsp:txXfrm>
        <a:off x="44057" y="1437505"/>
        <a:ext cx="8107757" cy="814394"/>
      </dsp:txXfrm>
    </dsp:sp>
    <dsp:sp modelId="{BF2AC18A-C10D-40BD-8B3E-BEB3940F23A0}">
      <dsp:nvSpPr>
        <dsp:cNvPr id="0" name=""/>
        <dsp:cNvSpPr/>
      </dsp:nvSpPr>
      <dsp:spPr>
        <a:xfrm>
          <a:off x="0" y="2344916"/>
          <a:ext cx="8195871" cy="902508"/>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cs-CZ" sz="1700" kern="1200"/>
            <a:t>Zaznívaly také úvahy, že Romové a Romky by měli být vnímáni nejen jako plnohodnotná součást české společnosti, ale i jako její reprezentanti navenek – jako ti, kdo spoluutvářejí nejen romskou, ale právě i českou kulturu a české dějiny.</a:t>
          </a:r>
          <a:endParaRPr lang="en-US" sz="1700" kern="1200"/>
        </a:p>
      </dsp:txBody>
      <dsp:txXfrm>
        <a:off x="44057" y="2388973"/>
        <a:ext cx="8107757" cy="81439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65" name="Google Shape;265;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7" name="Google Shape;277;p1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4" name="Google Shape;294;p1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1" name="Google Shape;311;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28" name="Google Shape;328;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7" name="Google Shape;337;p1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46" name="Google Shape;346;p1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5" name="Google Shape;355;p1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8" name="Google Shape;378;p1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7" name="Google Shape;387;p2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7" name="Google Shape;9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6" name="Google Shape;396;p2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6" name="Google Shape;416;p2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6" name="Google Shape;436;p2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45" name="Google Shape;445;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54" name="Google Shape;454;p2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74" name="Google Shape;474;p2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94" name="Google Shape;494;p2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11" name="Google Shape;511;p28: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31" name="Google Shape;531;p2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Google Shape;547;p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8" name="Google Shape;548;p30: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6" name="Google Shape;116;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6" name="Google Shape;156;p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p6: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5" name="Google Shape;195;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5" name="Google Shape;235;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5" name="Google Shape;255;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2"/>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32"/>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
        <p:nvSpPr>
          <p:cNvPr id="14" name="Google Shape;14;p3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3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3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4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41"/>
          <p:cNvSpPr txBox="1">
            <a:spLocks noGrp="1"/>
          </p:cNvSpPr>
          <p:nvPr>
            <p:ph type="body" idx="1"/>
          </p:nvPr>
        </p:nvSpPr>
        <p:spPr>
          <a:xfrm rot="5400000">
            <a:off x="2309019" y="-251618"/>
            <a:ext cx="4525963" cy="82296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1" name="Google Shape;71;p4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4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4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42"/>
          <p:cNvSpPr txBox="1">
            <a:spLocks noGrp="1"/>
          </p:cNvSpPr>
          <p:nvPr>
            <p:ph type="title"/>
          </p:nvPr>
        </p:nvSpPr>
        <p:spPr>
          <a:xfrm rot="5400000">
            <a:off x="4732338" y="2171701"/>
            <a:ext cx="5851525" cy="20574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42"/>
          <p:cNvSpPr txBox="1">
            <a:spLocks noGrp="1"/>
          </p:cNvSpPr>
          <p:nvPr>
            <p:ph type="body" idx="1"/>
          </p:nvPr>
        </p:nvSpPr>
        <p:spPr>
          <a:xfrm rot="5400000">
            <a:off x="541338" y="190500"/>
            <a:ext cx="5851525" cy="6019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7" name="Google Shape;77;p42"/>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2"/>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42"/>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3"/>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3"/>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 name="Google Shape;20;p33"/>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3"/>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3"/>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34"/>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000"/>
              <a:buFont typeface="Calibri"/>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34"/>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00"/>
              </a:spcBef>
              <a:spcAft>
                <a:spcPts val="0"/>
              </a:spcAft>
              <a:buClr>
                <a:srgbClr val="888888"/>
              </a:buClr>
              <a:buSzPts val="2000"/>
              <a:buNone/>
              <a:defRPr sz="2000">
                <a:solidFill>
                  <a:srgbClr val="888888"/>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
        <p:nvSpPr>
          <p:cNvPr id="26" name="Google Shape;26;p34"/>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4"/>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4"/>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3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35"/>
          <p:cNvSpPr txBox="1">
            <a:spLocks noGrp="1"/>
          </p:cNvSpPr>
          <p:nvPr>
            <p:ph type="body" idx="1"/>
          </p:nvPr>
        </p:nvSpPr>
        <p:spPr>
          <a:xfrm>
            <a:off x="457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2" name="Google Shape;32;p35"/>
          <p:cNvSpPr txBox="1">
            <a:spLocks noGrp="1"/>
          </p:cNvSpPr>
          <p:nvPr>
            <p:ph type="body" idx="2"/>
          </p:nvPr>
        </p:nvSpPr>
        <p:spPr>
          <a:xfrm>
            <a:off x="4648200" y="1600200"/>
            <a:ext cx="4038600" cy="4525963"/>
          </a:xfrm>
          <a:prstGeom prst="rect">
            <a:avLst/>
          </a:prstGeom>
          <a:noFill/>
          <a:ln>
            <a:noFill/>
          </a:ln>
        </p:spPr>
        <p:txBody>
          <a:bodyPr spcFirstLastPara="1" wrap="square" lIns="91425" tIns="45700" rIns="91425" bIns="45700" anchor="t" anchorCtr="0">
            <a:normAutofit/>
          </a:bodyPr>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33" name="Google Shape;33;p35"/>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5"/>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5"/>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36"/>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36"/>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9" name="Google Shape;39;p36"/>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0" name="Google Shape;40;p36"/>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41" name="Google Shape;41;p36"/>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rmAutofit/>
          </a:bodyPr>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42" name="Google Shape;42;p36"/>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6"/>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36"/>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37"/>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7"/>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7"/>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7"/>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38"/>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8"/>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8"/>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39"/>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9"/>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rmAutofit/>
          </a:bodyPr>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57" name="Google Shape;57;p39"/>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58" name="Google Shape;58;p39"/>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9"/>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9"/>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4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000"/>
              <a:buFont typeface="Calibri"/>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40"/>
          <p:cNvSpPr>
            <a:spLocks noGrp="1"/>
          </p:cNvSpPr>
          <p:nvPr>
            <p:ph type="pic" idx="2"/>
          </p:nvPr>
        </p:nvSpPr>
        <p:spPr>
          <a:xfrm>
            <a:off x="1792288" y="612775"/>
            <a:ext cx="5486400" cy="4114800"/>
          </a:xfrm>
          <a:prstGeom prst="rect">
            <a:avLst/>
          </a:prstGeom>
          <a:noFill/>
          <a:ln>
            <a:noFill/>
          </a:ln>
        </p:spPr>
      </p:sp>
      <p:sp>
        <p:nvSpPr>
          <p:cNvPr id="64" name="Google Shape;64;p4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rmAutofit/>
          </a:bodyPr>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
        <p:nvSpPr>
          <p:cNvPr id="65" name="Google Shape;65;p40"/>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40"/>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40"/>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cs-CZ"/>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1"/>
          <p:cNvSpPr txBox="1">
            <a:spLocks noGrp="1"/>
          </p:cNvSpPr>
          <p:nvPr>
            <p:ph type="body" idx="1"/>
          </p:nvPr>
        </p:nvSpPr>
        <p:spPr>
          <a:xfrm>
            <a:off x="457200" y="1600200"/>
            <a:ext cx="8229600" cy="4525963"/>
          </a:xfrm>
          <a:prstGeom prst="rect">
            <a:avLst/>
          </a:prstGeom>
          <a:noFill/>
          <a:ln>
            <a:noFill/>
          </a:ln>
        </p:spPr>
        <p:txBody>
          <a:bodyPr spcFirstLastPara="1" wrap="square" lIns="91425" tIns="45700" rIns="91425" bIns="45700" anchor="t" anchorCtr="0">
            <a:normAutofit/>
          </a:bodyPr>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31"/>
          <p:cNvSpPr txBox="1">
            <a:spLocks noGrp="1"/>
          </p:cNvSpPr>
          <p:nvPr>
            <p:ph type="dt" idx="10"/>
          </p:nvPr>
        </p:nvSpPr>
        <p:spPr>
          <a:xfrm>
            <a:off x="457200" y="6356350"/>
            <a:ext cx="21336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1"/>
          <p:cNvSpPr txBox="1">
            <a:spLocks noGrp="1"/>
          </p:cNvSpPr>
          <p:nvPr>
            <p:ph type="ftr" idx="11"/>
          </p:nvPr>
        </p:nvSpPr>
        <p:spPr>
          <a:xfrm>
            <a:off x="3124200" y="6356350"/>
            <a:ext cx="28956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1"/>
          <p:cNvSpPr txBox="1">
            <a:spLocks noGrp="1"/>
          </p:cNvSpPr>
          <p:nvPr>
            <p:ph type="sldNum" idx="12"/>
          </p:nvPr>
        </p:nvSpPr>
        <p:spPr>
          <a:xfrm>
            <a:off x="6553200" y="6356350"/>
            <a:ext cx="21336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cs-CZ"/>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s://romanonet.cz/" TargetMode="Externa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3"/>
        <p:cNvGrpSpPr/>
        <p:nvPr/>
      </p:nvGrpSpPr>
      <p:grpSpPr>
        <a:xfrm>
          <a:off x="0" y="0"/>
          <a:ext cx="0" cy="0"/>
          <a:chOff x="0" y="0"/>
          <a:chExt cx="0" cy="0"/>
        </a:xfrm>
      </p:grpSpPr>
      <p:sp>
        <p:nvSpPr>
          <p:cNvPr id="84" name="Google Shape;84;p1"/>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5" name="Google Shape;85;p1"/>
          <p:cNvSpPr/>
          <p:nvPr/>
        </p:nvSpPr>
        <p:spPr>
          <a:xfrm>
            <a:off x="0" y="-427"/>
            <a:ext cx="9144000" cy="6858000"/>
          </a:xfrm>
          <a:prstGeom prst="rect">
            <a:avLst/>
          </a:prstGeom>
          <a:gradFill>
            <a:gsLst>
              <a:gs pos="0">
                <a:srgbClr val="000000"/>
              </a:gs>
              <a:gs pos="100000">
                <a:srgbClr val="366092"/>
              </a:gs>
            </a:gsLst>
            <a:lin ang="15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6" name="Google Shape;86;p1"/>
          <p:cNvSpPr/>
          <p:nvPr/>
        </p:nvSpPr>
        <p:spPr>
          <a:xfrm rot="10800000" flipH="1">
            <a:off x="341640" y="-1720"/>
            <a:ext cx="8812530" cy="6840685"/>
          </a:xfrm>
          <a:prstGeom prst="rect">
            <a:avLst/>
          </a:prstGeom>
          <a:gradFill>
            <a:gsLst>
              <a:gs pos="0">
                <a:srgbClr val="244061">
                  <a:alpha val="60784"/>
                </a:srgbClr>
              </a:gs>
              <a:gs pos="21000">
                <a:srgbClr val="244061">
                  <a:alpha val="60784"/>
                </a:srgbClr>
              </a:gs>
              <a:gs pos="100000">
                <a:srgbClr val="4F81BD">
                  <a:alpha val="0"/>
                </a:srgbClr>
              </a:gs>
            </a:gsLst>
            <a:lin ang="21593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7" name="Google Shape;87;p1"/>
          <p:cNvSpPr/>
          <p:nvPr/>
        </p:nvSpPr>
        <p:spPr>
          <a:xfrm>
            <a:off x="6454540" y="-1291"/>
            <a:ext cx="2706134" cy="6858864"/>
          </a:xfrm>
          <a:prstGeom prst="rect">
            <a:avLst/>
          </a:prstGeom>
          <a:gradFill>
            <a:gsLst>
              <a:gs pos="0">
                <a:srgbClr val="366092">
                  <a:alpha val="0"/>
                </a:srgbClr>
              </a:gs>
              <a:gs pos="99000">
                <a:srgbClr val="000000">
                  <a:alpha val="40784"/>
                </a:srgbClr>
              </a:gs>
              <a:gs pos="100000">
                <a:srgbClr val="000000">
                  <a:alpha val="40784"/>
                </a:srgbClr>
              </a:gs>
            </a:gsLst>
            <a:lin ang="16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8" name="Google Shape;88;p1"/>
          <p:cNvSpPr/>
          <p:nvPr/>
        </p:nvSpPr>
        <p:spPr>
          <a:xfrm rot="-6325827">
            <a:off x="3923854" y="1402819"/>
            <a:ext cx="4967533" cy="3741293"/>
          </a:xfrm>
          <a:prstGeom prst="ellipse">
            <a:avLst/>
          </a:prstGeom>
          <a:gradFill>
            <a:gsLst>
              <a:gs pos="0">
                <a:srgbClr val="4F81BD">
                  <a:alpha val="23921"/>
                </a:srgbClr>
              </a:gs>
              <a:gs pos="79000">
                <a:srgbClr val="93B3D7">
                  <a:alpha val="0"/>
                </a:srgbClr>
              </a:gs>
              <a:gs pos="100000">
                <a:srgbClr val="93B3D7">
                  <a:alpha val="0"/>
                </a:srgbClr>
              </a:gs>
            </a:gsLst>
            <a:lin ang="14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9" name="Google Shape;89;p1"/>
          <p:cNvSpPr txBox="1">
            <a:spLocks noGrp="1"/>
          </p:cNvSpPr>
          <p:nvPr>
            <p:ph type="ctrTitle"/>
          </p:nvPr>
        </p:nvSpPr>
        <p:spPr>
          <a:xfrm>
            <a:off x="1040148" y="818984"/>
            <a:ext cx="4947184" cy="3268520"/>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Clr>
                <a:srgbClr val="FFFFFF"/>
              </a:buClr>
              <a:buSzPct val="100000"/>
              <a:buFont typeface="Calibri"/>
              <a:buNone/>
            </a:pPr>
            <a:r>
              <a:rPr lang="cs-CZ" sz="4200">
                <a:solidFill>
                  <a:srgbClr val="FFFFFF"/>
                </a:solidFill>
              </a:rPr>
              <a:t>Dopad anticikanismu na život Romů a Romek v české společnosti</a:t>
            </a:r>
            <a:endParaRPr sz="4200">
              <a:solidFill>
                <a:srgbClr val="FFFFFF"/>
              </a:solidFill>
            </a:endParaRPr>
          </a:p>
          <a:p>
            <a:pPr marL="0" lvl="0" indent="0" algn="ctr" rtl="0">
              <a:spcBef>
                <a:spcPts val="0"/>
              </a:spcBef>
              <a:spcAft>
                <a:spcPts val="0"/>
              </a:spcAft>
              <a:buClr>
                <a:srgbClr val="FFFFFF"/>
              </a:buClr>
              <a:buSzPct val="100000"/>
              <a:buFont typeface="Calibri"/>
              <a:buNone/>
            </a:pPr>
            <a:endParaRPr sz="4200">
              <a:solidFill>
                <a:srgbClr val="FFFFFF"/>
              </a:solidFill>
            </a:endParaRPr>
          </a:p>
        </p:txBody>
      </p:sp>
      <p:sp>
        <p:nvSpPr>
          <p:cNvPr id="90" name="Google Shape;90;p1"/>
          <p:cNvSpPr/>
          <p:nvPr/>
        </p:nvSpPr>
        <p:spPr>
          <a:xfrm rot="10800000" flipH="1">
            <a:off x="4735" y="4480038"/>
            <a:ext cx="9134528" cy="2377962"/>
          </a:xfrm>
          <a:prstGeom prst="rect">
            <a:avLst/>
          </a:prstGeom>
          <a:gradFill>
            <a:gsLst>
              <a:gs pos="0">
                <a:srgbClr val="366092">
                  <a:alpha val="49803"/>
                </a:srgbClr>
              </a:gs>
              <a:gs pos="99000">
                <a:srgbClr val="000000">
                  <a:alpha val="33725"/>
                </a:srgbClr>
              </a:gs>
              <a:gs pos="100000">
                <a:srgbClr val="000000">
                  <a:alpha val="33725"/>
                </a:srgbClr>
              </a:gs>
            </a:gsLst>
            <a:lin ang="17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1" name="Google Shape;91;p1"/>
          <p:cNvSpPr txBox="1">
            <a:spLocks noGrp="1"/>
          </p:cNvSpPr>
          <p:nvPr>
            <p:ph type="subTitle" idx="1"/>
          </p:nvPr>
        </p:nvSpPr>
        <p:spPr>
          <a:xfrm>
            <a:off x="1448905" y="4480038"/>
            <a:ext cx="4538400" cy="1241700"/>
          </a:xfrm>
          <a:prstGeom prst="rect">
            <a:avLst/>
          </a:prstGeom>
          <a:noFill/>
          <a:ln>
            <a:noFill/>
          </a:ln>
        </p:spPr>
        <p:txBody>
          <a:bodyPr spcFirstLastPara="1" wrap="square" lIns="91425" tIns="45700" rIns="91425" bIns="45700" anchor="t" anchorCtr="0">
            <a:normAutofit fontScale="92500"/>
          </a:bodyPr>
          <a:lstStyle/>
          <a:p>
            <a:pPr marL="0" lvl="0" indent="0" algn="r" rtl="0">
              <a:lnSpc>
                <a:spcPct val="90000"/>
              </a:lnSpc>
              <a:spcBef>
                <a:spcPts val="0"/>
              </a:spcBef>
              <a:spcAft>
                <a:spcPts val="0"/>
              </a:spcAft>
              <a:buClr>
                <a:srgbClr val="FFFFFF"/>
              </a:buClr>
              <a:buSzPts val="2200"/>
              <a:buNone/>
            </a:pPr>
            <a:r>
              <a:rPr lang="cs-CZ" sz="2200">
                <a:solidFill>
                  <a:srgbClr val="FFFFFF"/>
                </a:solidFill>
              </a:rPr>
              <a:t>Prezentace výzkumu zastřešující organizace RomanoNet. </a:t>
            </a:r>
            <a:endParaRPr/>
          </a:p>
          <a:p>
            <a:pPr marL="0" lvl="0" indent="0" algn="r" rtl="0">
              <a:lnSpc>
                <a:spcPct val="90000"/>
              </a:lnSpc>
              <a:spcBef>
                <a:spcPts val="440"/>
              </a:spcBef>
              <a:spcAft>
                <a:spcPts val="0"/>
              </a:spcAft>
              <a:buClr>
                <a:srgbClr val="FFFFFF"/>
              </a:buClr>
              <a:buSzPts val="2200"/>
              <a:buNone/>
            </a:pPr>
            <a:r>
              <a:rPr lang="cs-CZ" sz="2200">
                <a:solidFill>
                  <a:srgbClr val="FFFFFF"/>
                </a:solidFill>
              </a:rPr>
              <a:t>Selma Muhič Dizdarevič, Ph.D.</a:t>
            </a:r>
            <a:endParaRPr/>
          </a:p>
          <a:p>
            <a:pPr marL="0" lvl="0" indent="0" algn="r" rtl="0">
              <a:lnSpc>
                <a:spcPct val="90000"/>
              </a:lnSpc>
              <a:spcBef>
                <a:spcPts val="440"/>
              </a:spcBef>
              <a:spcAft>
                <a:spcPts val="0"/>
              </a:spcAft>
              <a:buClr>
                <a:srgbClr val="FFFFFF"/>
              </a:buClr>
              <a:buSzPts val="2200"/>
              <a:buNone/>
            </a:pPr>
            <a:r>
              <a:rPr lang="cs-CZ" sz="2200">
                <a:solidFill>
                  <a:srgbClr val="FFFFFF"/>
                </a:solidFill>
              </a:rPr>
              <a:t>FHS UK</a:t>
            </a:r>
            <a:endParaRPr/>
          </a:p>
        </p:txBody>
      </p:sp>
      <p:sp>
        <p:nvSpPr>
          <p:cNvPr id="92" name="Google Shape;92;p1"/>
          <p:cNvSpPr/>
          <p:nvPr/>
        </p:nvSpPr>
        <p:spPr>
          <a:xfrm rot="-5400000" flipH="1">
            <a:off x="4368117" y="2081692"/>
            <a:ext cx="6857572" cy="2694194"/>
          </a:xfrm>
          <a:prstGeom prst="rect">
            <a:avLst/>
          </a:prstGeom>
          <a:gradFill>
            <a:gsLst>
              <a:gs pos="0">
                <a:srgbClr val="366092">
                  <a:alpha val="49803"/>
                </a:srgbClr>
              </a:gs>
              <a:gs pos="99000">
                <a:srgbClr val="000000">
                  <a:alpha val="0"/>
                </a:srgbClr>
              </a:gs>
              <a:gs pos="100000">
                <a:srgbClr val="000000">
                  <a:alpha val="0"/>
                </a:srgbClr>
              </a:gs>
            </a:gsLst>
            <a:lin ang="15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93" name="Google Shape;93;p1" title="Logo RomanoNetu.png"/>
          <p:cNvPicPr preferRelativeResize="0"/>
          <p:nvPr/>
        </p:nvPicPr>
        <p:blipFill>
          <a:blip r:embed="rId3">
            <a:alphaModFix/>
          </a:blip>
          <a:stretch>
            <a:fillRect/>
          </a:stretch>
        </p:blipFill>
        <p:spPr>
          <a:xfrm>
            <a:off x="5897500" y="5721750"/>
            <a:ext cx="787576" cy="787576"/>
          </a:xfrm>
          <a:prstGeom prst="rect">
            <a:avLst/>
          </a:prstGeom>
          <a:noFill/>
          <a:ln>
            <a:noFill/>
          </a:ln>
        </p:spPr>
      </p:pic>
      <p:pic>
        <p:nvPicPr>
          <p:cNvPr id="94" name="Google Shape;94;p1" title="images.png"/>
          <p:cNvPicPr preferRelativeResize="0"/>
          <p:nvPr/>
        </p:nvPicPr>
        <p:blipFill>
          <a:blip r:embed="rId4">
            <a:alphaModFix/>
          </a:blip>
          <a:stretch>
            <a:fillRect/>
          </a:stretch>
        </p:blipFill>
        <p:spPr>
          <a:xfrm>
            <a:off x="6793925" y="5837447"/>
            <a:ext cx="2245075" cy="67188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6"/>
        <p:cNvGrpSpPr/>
        <p:nvPr/>
      </p:nvGrpSpPr>
      <p:grpSpPr>
        <a:xfrm>
          <a:off x="0" y="0"/>
          <a:ext cx="0" cy="0"/>
          <a:chOff x="0" y="0"/>
          <a:chExt cx="0" cy="0"/>
        </a:xfrm>
      </p:grpSpPr>
      <p:sp>
        <p:nvSpPr>
          <p:cNvPr id="267" name="Google Shape;267;p11"/>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68" name="Google Shape;268;p11"/>
          <p:cNvSpPr/>
          <p:nvPr/>
        </p:nvSpPr>
        <p:spPr>
          <a:xfrm rot="10800000" flipH="1">
            <a:off x="1" y="0"/>
            <a:ext cx="9143999" cy="1575955"/>
          </a:xfrm>
          <a:prstGeom prst="rect">
            <a:avLst/>
          </a:prstGeom>
          <a:gradFill>
            <a:gsLst>
              <a:gs pos="0">
                <a:srgbClr val="000000">
                  <a:alpha val="95686"/>
                </a:srgbClr>
              </a:gs>
              <a:gs pos="100000">
                <a:srgbClr val="366092"/>
              </a:gs>
            </a:gsLst>
            <a:lin ang="6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69" name="Google Shape;269;p11"/>
          <p:cNvSpPr/>
          <p:nvPr/>
        </p:nvSpPr>
        <p:spPr>
          <a:xfrm>
            <a:off x="0" y="0"/>
            <a:ext cx="6096642" cy="1575461"/>
          </a:xfrm>
          <a:prstGeom prst="rect">
            <a:avLst/>
          </a:prstGeom>
          <a:gradFill>
            <a:gsLst>
              <a:gs pos="0">
                <a:srgbClr val="4F81BD">
                  <a:alpha val="40784"/>
                </a:srgbClr>
              </a:gs>
              <a:gs pos="74000">
                <a:srgbClr val="93B3D7">
                  <a:alpha val="0"/>
                </a:srgbClr>
              </a:gs>
              <a:gs pos="100000">
                <a:srgbClr val="93B3D7">
                  <a:alpha val="0"/>
                </a:srgbClr>
              </a:gs>
            </a:gsLst>
            <a:lin ang="84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70" name="Google Shape;270;p11"/>
          <p:cNvSpPr/>
          <p:nvPr/>
        </p:nvSpPr>
        <p:spPr>
          <a:xfrm flipH="1">
            <a:off x="-2" y="-1"/>
            <a:ext cx="9144001" cy="1574311"/>
          </a:xfrm>
          <a:prstGeom prst="rect">
            <a:avLst/>
          </a:prstGeom>
          <a:gradFill>
            <a:gsLst>
              <a:gs pos="0">
                <a:srgbClr val="000000">
                  <a:alpha val="62745"/>
                </a:srgbClr>
              </a:gs>
              <a:gs pos="78000">
                <a:srgbClr val="4F81BD">
                  <a:alpha val="14901"/>
                </a:srgbClr>
              </a:gs>
              <a:gs pos="100000">
                <a:srgbClr val="4F81BD">
                  <a:alpha val="14901"/>
                </a:srgbClr>
              </a:gs>
            </a:gsLst>
            <a:lin ang="156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271" name="Google Shape;271;p11"/>
          <p:cNvSpPr txBox="1">
            <a:spLocks noGrp="1"/>
          </p:cNvSpPr>
          <p:nvPr>
            <p:ph type="title"/>
          </p:nvPr>
        </p:nvSpPr>
        <p:spPr>
          <a:xfrm>
            <a:off x="524784" y="248038"/>
            <a:ext cx="5297791" cy="1159200"/>
          </a:xfrm>
          <a:prstGeom prst="rect">
            <a:avLst/>
          </a:prstGeom>
          <a:noFill/>
          <a:ln>
            <a:noFill/>
          </a:ln>
        </p:spPr>
        <p:txBody>
          <a:bodyPr spcFirstLastPara="1" wrap="square" lIns="91425" tIns="45700" rIns="91425" bIns="45700" anchor="ctr" anchorCtr="0">
            <a:normAutofit fontScale="90000"/>
          </a:bodyPr>
          <a:lstStyle/>
          <a:p>
            <a:pPr lvl="0" algn="l">
              <a:lnSpc>
                <a:spcPct val="90000"/>
              </a:lnSpc>
              <a:buClr>
                <a:srgbClr val="FFFFFF"/>
              </a:buClr>
              <a:buSzPts val="3500"/>
            </a:pPr>
            <a:r>
              <a:rPr lang="cs-CZ" sz="3500" dirty="0">
                <a:solidFill>
                  <a:srgbClr val="FFFFFF"/>
                </a:solidFill>
                <a:latin typeface="Calibri"/>
                <a:ea typeface="Calibri"/>
                <a:cs typeface="Calibri"/>
                <a:sym typeface="Calibri"/>
              </a:rPr>
              <a:t>Vzorek práce, kraje</a:t>
            </a:r>
            <a:br>
              <a:rPr lang="cs-CZ" sz="3500" dirty="0">
                <a:solidFill>
                  <a:srgbClr val="FFFFFF"/>
                </a:solidFill>
                <a:latin typeface="Calibri"/>
                <a:ea typeface="Calibri"/>
                <a:cs typeface="Calibri"/>
                <a:sym typeface="Calibri"/>
              </a:rPr>
            </a:br>
            <a:r>
              <a:rPr lang="cs-CZ" sz="1800" dirty="0">
                <a:solidFill>
                  <a:schemeClr val="bg1"/>
                </a:solidFill>
              </a:rPr>
              <a:t>Respondenti a respondentky neuváděli vždy úplné údaje identifikační údaje = součet</a:t>
            </a:r>
            <a:r>
              <a:rPr lang="cs-CZ" sz="3600" dirty="0">
                <a:solidFill>
                  <a:schemeClr val="bg1"/>
                </a:solidFill>
              </a:rPr>
              <a:t> </a:t>
            </a:r>
            <a:r>
              <a:rPr lang="cs-CZ" sz="1800" dirty="0">
                <a:solidFill>
                  <a:schemeClr val="bg1"/>
                </a:solidFill>
              </a:rPr>
              <a:t>nižší než 75</a:t>
            </a:r>
            <a:endParaRPr sz="3500" dirty="0">
              <a:solidFill>
                <a:srgbClr val="FFFFFF"/>
              </a:solidFill>
              <a:latin typeface="Calibri"/>
              <a:ea typeface="Calibri"/>
              <a:cs typeface="Calibri"/>
              <a:sym typeface="Calibri"/>
            </a:endParaRPr>
          </a:p>
        </p:txBody>
      </p:sp>
      <p:graphicFrame>
        <p:nvGraphicFramePr>
          <p:cNvPr id="272" name="Google Shape;272;p11"/>
          <p:cNvGraphicFramePr/>
          <p:nvPr/>
        </p:nvGraphicFramePr>
        <p:xfrm>
          <a:off x="896981" y="1670818"/>
          <a:ext cx="3675025" cy="4427900"/>
        </p:xfrm>
        <a:graphic>
          <a:graphicData uri="http://schemas.openxmlformats.org/drawingml/2006/table">
            <a:tbl>
              <a:tblPr>
                <a:solidFill>
                  <a:srgbClr val="DAE5F1"/>
                </a:solidFill>
                <a:tableStyleId>{49127290-EC10-45D7-87CE-C7D7F9B9B115}</a:tableStyleId>
              </a:tblPr>
              <a:tblGrid>
                <a:gridCol w="3073850">
                  <a:extLst>
                    <a:ext uri="{9D8B030D-6E8A-4147-A177-3AD203B41FA5}">
                      <a16:colId xmlns:a16="http://schemas.microsoft.com/office/drawing/2014/main" val="20000"/>
                    </a:ext>
                  </a:extLst>
                </a:gridCol>
                <a:gridCol w="601175">
                  <a:extLst>
                    <a:ext uri="{9D8B030D-6E8A-4147-A177-3AD203B41FA5}">
                      <a16:colId xmlns:a16="http://schemas.microsoft.com/office/drawing/2014/main" val="20001"/>
                    </a:ext>
                  </a:extLst>
                </a:gridCol>
              </a:tblGrid>
              <a:tr h="7695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PRACOVNÍ STATUS</a:t>
                      </a:r>
                      <a:endParaRPr sz="1400" b="1" i="0" u="none" strike="noStrike" cap="none">
                        <a:solidFill>
                          <a:schemeClr val="dk1"/>
                        </a:solidFill>
                        <a:latin typeface="Arial"/>
                        <a:ea typeface="Arial"/>
                        <a:cs typeface="Arial"/>
                        <a:sym typeface="Arial"/>
                      </a:endParaRPr>
                    </a:p>
                  </a:txBody>
                  <a:tcPr marL="161475" marR="161475" marT="161475" marB="16147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POČET</a:t>
                      </a:r>
                      <a:endParaRPr sz="1400" b="1" i="0" u="none" strike="noStrike" cap="none">
                        <a:solidFill>
                          <a:schemeClr val="dk1"/>
                        </a:solidFill>
                        <a:latin typeface="Arial"/>
                        <a:ea typeface="Arial"/>
                        <a:cs typeface="Arial"/>
                        <a:sym typeface="Arial"/>
                      </a:endParaRPr>
                    </a:p>
                  </a:txBody>
                  <a:tcPr marL="161475" marR="161475" marT="161475" marB="16147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Zaměstnán/a</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24</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Nezaměstnán/a</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10</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extLst>
                  <a:ext uri="{0D108BD9-81ED-4DB2-BD59-A6C34878D82A}">
                    <a16:rowId xmlns:a16="http://schemas.microsoft.com/office/drawing/2014/main" val="10002"/>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V důchodu</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7</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Studuje na VŠ</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2</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extLst>
                  <a:ext uri="{0D108BD9-81ED-4DB2-BD59-A6C34878D82A}">
                    <a16:rowId xmlns:a16="http://schemas.microsoft.com/office/drawing/2014/main" val="10004"/>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Podniká</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2</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5"/>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Na mateřské/rodičovské</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2</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extLst>
                  <a:ext uri="{0D108BD9-81ED-4DB2-BD59-A6C34878D82A}">
                    <a16:rowId xmlns:a16="http://schemas.microsoft.com/office/drawing/2014/main" val="10006"/>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Dokončuje SŠ</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1</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7"/>
                  </a:ext>
                </a:extLst>
              </a:tr>
              <a:tr h="457300">
                <a:tc>
                  <a:txBody>
                    <a:bodyPr/>
                    <a:lstStyle/>
                    <a:p>
                      <a:pPr marL="0" marR="0" lvl="0" indent="0" algn="l" rtl="0">
                        <a:lnSpc>
                          <a:spcPct val="107000"/>
                        </a:lnSpc>
                        <a:spcBef>
                          <a:spcPts val="0"/>
                        </a:spcBef>
                        <a:spcAft>
                          <a:spcPts val="0"/>
                        </a:spcAft>
                        <a:buClr>
                          <a:schemeClr val="dk1"/>
                        </a:buClr>
                        <a:buSzPts val="1400"/>
                        <a:buFont typeface="Calibri"/>
                        <a:buNone/>
                      </a:pPr>
                      <a:r>
                        <a:rPr lang="cs-CZ" sz="1400" b="1" i="0" u="none" strike="noStrike" cap="none">
                          <a:solidFill>
                            <a:schemeClr val="dk1"/>
                          </a:solidFill>
                          <a:latin typeface="Calibri"/>
                          <a:ea typeface="Calibri"/>
                          <a:cs typeface="Calibri"/>
                          <a:sym typeface="Calibri"/>
                        </a:rPr>
                        <a:t>Na nemocenské</a:t>
                      </a:r>
                      <a:endParaRPr sz="1400" b="1"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tc>
                  <a:txBody>
                    <a:bodyPr/>
                    <a:lstStyle/>
                    <a:p>
                      <a:pPr marL="0" marR="0" lvl="0" indent="0" algn="l" rtl="0">
                        <a:lnSpc>
                          <a:spcPct val="107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1</a:t>
                      </a:r>
                      <a:endParaRPr sz="1900" b="0" i="0" u="none" strike="noStrike" cap="none">
                        <a:solidFill>
                          <a:schemeClr val="dk1"/>
                        </a:solidFill>
                        <a:latin typeface="Arial"/>
                        <a:ea typeface="Arial"/>
                        <a:cs typeface="Arial"/>
                        <a:sym typeface="Arial"/>
                      </a:endParaRPr>
                    </a:p>
                  </a:txBody>
                  <a:tcPr marL="173175" marR="173175" marT="24050" marB="107650">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AE3F3">
                        <a:alpha val="49803"/>
                      </a:srgbClr>
                    </a:solidFill>
                  </a:tcPr>
                </a:tc>
                <a:extLst>
                  <a:ext uri="{0D108BD9-81ED-4DB2-BD59-A6C34878D82A}">
                    <a16:rowId xmlns:a16="http://schemas.microsoft.com/office/drawing/2014/main" val="10008"/>
                  </a:ext>
                </a:extLst>
              </a:tr>
            </a:tbl>
          </a:graphicData>
        </a:graphic>
      </p:graphicFrame>
      <p:graphicFrame>
        <p:nvGraphicFramePr>
          <p:cNvPr id="273" name="Google Shape;273;p11"/>
          <p:cNvGraphicFramePr/>
          <p:nvPr/>
        </p:nvGraphicFramePr>
        <p:xfrm>
          <a:off x="4656905" y="1663404"/>
          <a:ext cx="3454500" cy="4428000"/>
        </p:xfrm>
        <a:graphic>
          <a:graphicData uri="http://schemas.openxmlformats.org/drawingml/2006/table">
            <a:tbl>
              <a:tblPr firstRow="1" firstCol="1" bandRow="1">
                <a:noFill/>
                <a:tableStyleId>{371F02BD-5454-4951-A7A9-09D3F96F9CD9}</a:tableStyleId>
              </a:tblPr>
              <a:tblGrid>
                <a:gridCol w="1727250">
                  <a:extLst>
                    <a:ext uri="{9D8B030D-6E8A-4147-A177-3AD203B41FA5}">
                      <a16:colId xmlns:a16="http://schemas.microsoft.com/office/drawing/2014/main" val="20000"/>
                    </a:ext>
                  </a:extLst>
                </a:gridCol>
                <a:gridCol w="1727250">
                  <a:extLst>
                    <a:ext uri="{9D8B030D-6E8A-4147-A177-3AD203B41FA5}">
                      <a16:colId xmlns:a16="http://schemas.microsoft.com/office/drawing/2014/main" val="20001"/>
                    </a:ext>
                  </a:extLst>
                </a:gridCol>
              </a:tblGrid>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Kraj</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Počet</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0"/>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Praha</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11</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1"/>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Středočeský </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9</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2"/>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Liberecký </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8</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3"/>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Moravskoslezský</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7</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4"/>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Pardubický</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7</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5"/>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Ústecký kraj</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5</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6"/>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Plzeňský</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5</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7"/>
                  </a:ext>
                </a:extLst>
              </a:tr>
              <a:tr h="492000">
                <a:tc>
                  <a:txBody>
                    <a:bodyPr/>
                    <a:lstStyle/>
                    <a:p>
                      <a:pPr marL="0" marR="0" lvl="0" indent="0" algn="l" rtl="0">
                        <a:lnSpc>
                          <a:spcPct val="107000"/>
                        </a:lnSpc>
                        <a:spcBef>
                          <a:spcPts val="0"/>
                        </a:spcBef>
                        <a:spcAft>
                          <a:spcPts val="0"/>
                        </a:spcAft>
                        <a:buClr>
                          <a:schemeClr val="dk1"/>
                        </a:buClr>
                        <a:buSzPts val="1100"/>
                        <a:buFont typeface="Calibri"/>
                        <a:buNone/>
                      </a:pPr>
                      <a:r>
                        <a:rPr lang="cs-CZ" sz="1100"/>
                        <a:t>Jihomoravský</a:t>
                      </a:r>
                      <a:endParaRPr sz="1100">
                        <a:latin typeface="Calibri"/>
                        <a:ea typeface="Calibri"/>
                        <a:cs typeface="Calibri"/>
                        <a:sym typeface="Calibri"/>
                      </a:endParaRPr>
                    </a:p>
                  </a:txBody>
                  <a:tcPr marL="68575" marR="68575" marT="0" marB="0"/>
                </a:tc>
                <a:tc>
                  <a:txBody>
                    <a:bodyPr/>
                    <a:lstStyle/>
                    <a:p>
                      <a:pPr marL="0" marR="0" lvl="0" indent="0" algn="l" rtl="0">
                        <a:lnSpc>
                          <a:spcPct val="107000"/>
                        </a:lnSpc>
                        <a:spcBef>
                          <a:spcPts val="0"/>
                        </a:spcBef>
                        <a:spcAft>
                          <a:spcPts val="0"/>
                        </a:spcAft>
                        <a:buClr>
                          <a:schemeClr val="dk1"/>
                        </a:buClr>
                        <a:buSzPts val="1100"/>
                        <a:buFont typeface="Calibri"/>
                        <a:buNone/>
                      </a:pPr>
                      <a:r>
                        <a:rPr lang="cs-CZ" sz="1100"/>
                        <a:t>4</a:t>
                      </a:r>
                      <a:endParaRPr sz="1100">
                        <a:latin typeface="Calibri"/>
                        <a:ea typeface="Calibri"/>
                        <a:cs typeface="Calibri"/>
                        <a:sym typeface="Calibri"/>
                      </a:endParaRPr>
                    </a:p>
                  </a:txBody>
                  <a:tcPr marL="68575" marR="68575" marT="0" marB="0"/>
                </a:tc>
                <a:extLst>
                  <a:ext uri="{0D108BD9-81ED-4DB2-BD59-A6C34878D82A}">
                    <a16:rowId xmlns:a16="http://schemas.microsoft.com/office/drawing/2014/main" val="10008"/>
                  </a:ext>
                </a:extLst>
              </a:tr>
            </a:tbl>
          </a:graphicData>
        </a:graphic>
      </p:graphicFrame>
      <p:pic>
        <p:nvPicPr>
          <p:cNvPr id="274" name="Google Shape;274;p11"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8"/>
        <p:cNvGrpSpPr/>
        <p:nvPr/>
      </p:nvGrpSpPr>
      <p:grpSpPr>
        <a:xfrm>
          <a:off x="0" y="0"/>
          <a:ext cx="0" cy="0"/>
          <a:chOff x="0" y="0"/>
          <a:chExt cx="0" cy="0"/>
        </a:xfrm>
      </p:grpSpPr>
      <p:sp>
        <p:nvSpPr>
          <p:cNvPr id="279" name="Google Shape;279;p12"/>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0" name="Google Shape;280;p12"/>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1" name="Google Shape;281;p12"/>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2" name="Google Shape;282;p12"/>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83" name="Google Shape;283;p12"/>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Terminologie</a:t>
            </a:r>
            <a:endParaRPr/>
          </a:p>
        </p:txBody>
      </p:sp>
      <p:grpSp>
        <p:nvGrpSpPr>
          <p:cNvPr id="284" name="Google Shape;284;p12"/>
          <p:cNvGrpSpPr/>
          <p:nvPr/>
        </p:nvGrpSpPr>
        <p:grpSpPr>
          <a:xfrm>
            <a:off x="474054" y="2384767"/>
            <a:ext cx="8195871" cy="3623128"/>
            <a:chOff x="0" y="33138"/>
            <a:chExt cx="8195871" cy="3623128"/>
          </a:xfrm>
        </p:grpSpPr>
        <p:sp>
          <p:nvSpPr>
            <p:cNvPr id="285" name="Google Shape;285;p12"/>
            <p:cNvSpPr/>
            <p:nvPr/>
          </p:nvSpPr>
          <p:spPr>
            <a:xfrm>
              <a:off x="0" y="33138"/>
              <a:ext cx="8195871" cy="1152029"/>
            </a:xfrm>
            <a:prstGeom prst="roundRect">
              <a:avLst>
                <a:gd name="adj" fmla="val 16667"/>
              </a:avLst>
            </a:prstGeom>
            <a:solidFill>
              <a:srgbClr val="BF504D"/>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2"/>
            <p:cNvSpPr txBox="1"/>
            <p:nvPr/>
          </p:nvSpPr>
          <p:spPr>
            <a:xfrm>
              <a:off x="56237" y="89375"/>
              <a:ext cx="8083397" cy="1039555"/>
            </a:xfrm>
            <a:prstGeom prst="rect">
              <a:avLst/>
            </a:prstGeom>
            <a:noFill/>
            <a:ln>
              <a:noFill/>
            </a:ln>
          </p:spPr>
          <p:txBody>
            <a:bodyPr spcFirstLastPara="1" wrap="square" lIns="110475" tIns="110475" rIns="110475" bIns="110475" anchor="ctr" anchorCtr="0">
              <a:noAutofit/>
            </a:bodyPr>
            <a:lstStyle/>
            <a:p>
              <a:pPr marL="0" marR="0" lvl="0" indent="0" algn="l" rtl="0">
                <a:lnSpc>
                  <a:spcPct val="90000"/>
                </a:lnSpc>
                <a:spcBef>
                  <a:spcPts val="0"/>
                </a:spcBef>
                <a:spcAft>
                  <a:spcPts val="0"/>
                </a:spcAft>
                <a:buClr>
                  <a:schemeClr val="lt1"/>
                </a:buClr>
                <a:buSzPts val="2900"/>
                <a:buFont typeface="Calibri"/>
                <a:buNone/>
              </a:pPr>
              <a:r>
                <a:rPr lang="cs-CZ" sz="2900" b="0" i="0" u="none" strike="noStrike" cap="none">
                  <a:solidFill>
                    <a:schemeClr val="lt1"/>
                  </a:solidFill>
                  <a:latin typeface="Calibri"/>
                  <a:ea typeface="Calibri"/>
                  <a:cs typeface="Calibri"/>
                  <a:sym typeface="Calibri"/>
                </a:rPr>
                <a:t>• Slovo „Cikán“ jako rasistická urážka</a:t>
              </a:r>
              <a:endParaRPr sz="2900" b="0" i="0" u="none" strike="noStrike" cap="none">
                <a:solidFill>
                  <a:schemeClr val="lt1"/>
                </a:solidFill>
                <a:latin typeface="Calibri"/>
                <a:ea typeface="Calibri"/>
                <a:cs typeface="Calibri"/>
                <a:sym typeface="Calibri"/>
              </a:endParaRPr>
            </a:p>
          </p:txBody>
        </p:sp>
        <p:sp>
          <p:nvSpPr>
            <p:cNvPr id="287" name="Google Shape;287;p12"/>
            <p:cNvSpPr/>
            <p:nvPr/>
          </p:nvSpPr>
          <p:spPr>
            <a:xfrm>
              <a:off x="0" y="1268687"/>
              <a:ext cx="8195871" cy="1152029"/>
            </a:xfrm>
            <a:prstGeom prst="roundRect">
              <a:avLst>
                <a:gd name="adj" fmla="val 16667"/>
              </a:avLst>
            </a:prstGeom>
            <a:solidFill>
              <a:srgbClr val="BB995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2"/>
            <p:cNvSpPr txBox="1"/>
            <p:nvPr/>
          </p:nvSpPr>
          <p:spPr>
            <a:xfrm>
              <a:off x="56237" y="1324924"/>
              <a:ext cx="8083397" cy="1039555"/>
            </a:xfrm>
            <a:prstGeom prst="rect">
              <a:avLst/>
            </a:prstGeom>
            <a:noFill/>
            <a:ln>
              <a:noFill/>
            </a:ln>
          </p:spPr>
          <p:txBody>
            <a:bodyPr spcFirstLastPara="1" wrap="square" lIns="110475" tIns="110475" rIns="110475" bIns="110475" anchor="ctr" anchorCtr="0">
              <a:noAutofit/>
            </a:bodyPr>
            <a:lstStyle/>
            <a:p>
              <a:pPr marL="0" marR="0" lvl="0" indent="0" algn="l" rtl="0">
                <a:lnSpc>
                  <a:spcPct val="90000"/>
                </a:lnSpc>
                <a:spcBef>
                  <a:spcPts val="0"/>
                </a:spcBef>
                <a:spcAft>
                  <a:spcPts val="0"/>
                </a:spcAft>
                <a:buClr>
                  <a:schemeClr val="lt1"/>
                </a:buClr>
                <a:buSzPts val="2900"/>
                <a:buFont typeface="Calibri"/>
                <a:buNone/>
              </a:pPr>
              <a:r>
                <a:rPr lang="cs-CZ" sz="2900" b="0" i="0" u="none" strike="noStrike" cap="none">
                  <a:solidFill>
                    <a:schemeClr val="lt1"/>
                  </a:solidFill>
                  <a:latin typeface="Calibri"/>
                  <a:ea typeface="Calibri"/>
                  <a:cs typeface="Calibri"/>
                  <a:sym typeface="Calibri"/>
                </a:rPr>
                <a:t>• V komunitě někdy užíváno jako sebeoznačení ve formě Cigán</a:t>
              </a:r>
              <a:endParaRPr sz="2900" b="0" i="0" u="none" strike="noStrike" cap="none">
                <a:solidFill>
                  <a:schemeClr val="lt1"/>
                </a:solidFill>
                <a:latin typeface="Calibri"/>
                <a:ea typeface="Calibri"/>
                <a:cs typeface="Calibri"/>
                <a:sym typeface="Calibri"/>
              </a:endParaRPr>
            </a:p>
          </p:txBody>
        </p:sp>
        <p:sp>
          <p:nvSpPr>
            <p:cNvPr id="289" name="Google Shape;289;p12"/>
            <p:cNvSpPr/>
            <p:nvPr/>
          </p:nvSpPr>
          <p:spPr>
            <a:xfrm>
              <a:off x="0" y="2504237"/>
              <a:ext cx="8195871" cy="1152029"/>
            </a:xfrm>
            <a:prstGeom prst="roundRect">
              <a:avLst>
                <a:gd name="adj" fmla="val 16667"/>
              </a:avLst>
            </a:prstGeom>
            <a:solidFill>
              <a:srgbClr val="99B95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2"/>
            <p:cNvSpPr txBox="1"/>
            <p:nvPr/>
          </p:nvSpPr>
          <p:spPr>
            <a:xfrm>
              <a:off x="56237" y="2560474"/>
              <a:ext cx="8083397" cy="1039555"/>
            </a:xfrm>
            <a:prstGeom prst="rect">
              <a:avLst/>
            </a:prstGeom>
            <a:noFill/>
            <a:ln>
              <a:noFill/>
            </a:ln>
          </p:spPr>
          <p:txBody>
            <a:bodyPr spcFirstLastPara="1" wrap="square" lIns="110475" tIns="110475" rIns="110475" bIns="110475" anchor="ctr" anchorCtr="0">
              <a:noAutofit/>
            </a:bodyPr>
            <a:lstStyle/>
            <a:p>
              <a:pPr marL="0" marR="0" lvl="0" indent="0" algn="l" rtl="0">
                <a:lnSpc>
                  <a:spcPct val="90000"/>
                </a:lnSpc>
                <a:spcBef>
                  <a:spcPts val="0"/>
                </a:spcBef>
                <a:spcAft>
                  <a:spcPts val="0"/>
                </a:spcAft>
                <a:buClr>
                  <a:schemeClr val="lt1"/>
                </a:buClr>
                <a:buSzPts val="2900"/>
                <a:buFont typeface="Calibri"/>
                <a:buNone/>
              </a:pPr>
              <a:r>
                <a:rPr lang="cs-CZ" sz="2900" b="0" i="0" u="none" strike="noStrike" cap="none">
                  <a:solidFill>
                    <a:schemeClr val="lt1"/>
                  </a:solidFill>
                  <a:latin typeface="Calibri"/>
                  <a:ea typeface="Calibri"/>
                  <a:cs typeface="Calibri"/>
                  <a:sym typeface="Calibri"/>
                </a:rPr>
                <a:t>• Antici</a:t>
              </a:r>
              <a:r>
                <a:rPr lang="cs-CZ" sz="2900">
                  <a:solidFill>
                    <a:schemeClr val="lt1"/>
                  </a:solidFill>
                  <a:latin typeface="Calibri"/>
                  <a:ea typeface="Calibri"/>
                  <a:cs typeface="Calibri"/>
                  <a:sym typeface="Calibri"/>
                </a:rPr>
                <a:t>k</a:t>
              </a:r>
              <a:r>
                <a:rPr lang="cs-CZ" sz="2900" b="0" i="0" u="none" strike="noStrike" cap="none">
                  <a:solidFill>
                    <a:schemeClr val="lt1"/>
                  </a:solidFill>
                  <a:latin typeface="Calibri"/>
                  <a:ea typeface="Calibri"/>
                  <a:cs typeface="Calibri"/>
                  <a:sym typeface="Calibri"/>
                </a:rPr>
                <a:t>anismus = protiromský rasismus – terminologické otázky</a:t>
              </a:r>
              <a:endParaRPr sz="2900" b="0" i="0" u="none" strike="noStrike" cap="none">
                <a:solidFill>
                  <a:schemeClr val="lt1"/>
                </a:solidFill>
                <a:latin typeface="Calibri"/>
                <a:ea typeface="Calibri"/>
                <a:cs typeface="Calibri"/>
                <a:sym typeface="Calibri"/>
              </a:endParaRPr>
            </a:p>
          </p:txBody>
        </p:sp>
      </p:grpSp>
      <p:pic>
        <p:nvPicPr>
          <p:cNvPr id="291" name="Google Shape;291;p12"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5"/>
        <p:cNvGrpSpPr/>
        <p:nvPr/>
      </p:nvGrpSpPr>
      <p:grpSpPr>
        <a:xfrm>
          <a:off x="0" y="0"/>
          <a:ext cx="0" cy="0"/>
          <a:chOff x="0" y="0"/>
          <a:chExt cx="0" cy="0"/>
        </a:xfrm>
      </p:grpSpPr>
      <p:sp>
        <p:nvSpPr>
          <p:cNvPr id="296" name="Google Shape;296;p13"/>
          <p:cNvSpPr/>
          <p:nvPr/>
        </p:nvSpPr>
        <p:spPr>
          <a:xfrm>
            <a:off x="0" y="-388775"/>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97" name="Google Shape;297;p13"/>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98" name="Google Shape;298;p13"/>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99" name="Google Shape;299;p13"/>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00" name="Google Shape;300;p13"/>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Klíčová zjištění – úvod</a:t>
            </a:r>
            <a:endParaRPr/>
          </a:p>
        </p:txBody>
      </p:sp>
      <p:grpSp>
        <p:nvGrpSpPr>
          <p:cNvPr id="301" name="Google Shape;301;p13"/>
          <p:cNvGrpSpPr/>
          <p:nvPr/>
        </p:nvGrpSpPr>
        <p:grpSpPr>
          <a:xfrm>
            <a:off x="469572" y="2287285"/>
            <a:ext cx="8204859" cy="3688100"/>
            <a:chOff x="-8987" y="652"/>
            <a:chExt cx="8204859" cy="3688100"/>
          </a:xfrm>
        </p:grpSpPr>
        <p:sp>
          <p:nvSpPr>
            <p:cNvPr id="302" name="Google Shape;302;p13"/>
            <p:cNvSpPr/>
            <p:nvPr/>
          </p:nvSpPr>
          <p:spPr>
            <a:xfrm>
              <a:off x="0" y="2777210"/>
              <a:ext cx="8195871" cy="911542"/>
            </a:xfrm>
            <a:prstGeom prst="rect">
              <a:avLst/>
            </a:prstGeom>
            <a:solidFill>
              <a:srgbClr val="49ACC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3"/>
            <p:cNvSpPr txBox="1"/>
            <p:nvPr/>
          </p:nvSpPr>
          <p:spPr>
            <a:xfrm>
              <a:off x="-8987" y="2563835"/>
              <a:ext cx="8196000" cy="911400"/>
            </a:xfrm>
            <a:prstGeom prst="rect">
              <a:avLst/>
            </a:prstGeom>
            <a:noFill/>
            <a:ln>
              <a:noFill/>
            </a:ln>
          </p:spPr>
          <p:txBody>
            <a:bodyPr spcFirstLastPara="1" wrap="square" lIns="149350" tIns="149350" rIns="149350" bIns="14935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cs-CZ" sz="2100" b="0" i="0" u="none" strike="noStrike" cap="none">
                  <a:solidFill>
                    <a:schemeClr val="lt1"/>
                  </a:solidFill>
                  <a:latin typeface="Calibri"/>
                  <a:ea typeface="Calibri"/>
                  <a:cs typeface="Calibri"/>
                  <a:sym typeface="Calibri"/>
                </a:rPr>
                <a:t>• Životní dráhy Romů formovány diskriminací</a:t>
              </a:r>
              <a:endParaRPr sz="2100" b="0" i="0" u="none" strike="noStrike" cap="none">
                <a:solidFill>
                  <a:schemeClr val="lt1"/>
                </a:solidFill>
                <a:latin typeface="Calibri"/>
                <a:ea typeface="Calibri"/>
                <a:cs typeface="Calibri"/>
                <a:sym typeface="Calibri"/>
              </a:endParaRPr>
            </a:p>
          </p:txBody>
        </p:sp>
        <p:sp>
          <p:nvSpPr>
            <p:cNvPr id="304" name="Google Shape;304;p13"/>
            <p:cNvSpPr/>
            <p:nvPr/>
          </p:nvSpPr>
          <p:spPr>
            <a:xfrm rot="10800000">
              <a:off x="0" y="1388931"/>
              <a:ext cx="8195871" cy="1401952"/>
            </a:xfrm>
            <a:prstGeom prst="upArrowCallout">
              <a:avLst>
                <a:gd name="adj1" fmla="val 25000"/>
                <a:gd name="adj2" fmla="val 25000"/>
                <a:gd name="adj3" fmla="val 25000"/>
                <a:gd name="adj4" fmla="val 64977"/>
              </a:avLst>
            </a:prstGeom>
            <a:solidFill>
              <a:srgbClr val="5FDF4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3"/>
            <p:cNvSpPr txBox="1"/>
            <p:nvPr/>
          </p:nvSpPr>
          <p:spPr>
            <a:xfrm>
              <a:off x="0" y="1388931"/>
              <a:ext cx="8195871" cy="910946"/>
            </a:xfrm>
            <a:prstGeom prst="rect">
              <a:avLst/>
            </a:prstGeom>
            <a:noFill/>
            <a:ln>
              <a:noFill/>
            </a:ln>
          </p:spPr>
          <p:txBody>
            <a:bodyPr spcFirstLastPara="1" wrap="square" lIns="149350" tIns="149350" rIns="149350" bIns="14935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cs-CZ" sz="2100" b="0" i="0" u="none" strike="noStrike" cap="none">
                  <a:solidFill>
                    <a:schemeClr val="lt1"/>
                  </a:solidFill>
                  <a:latin typeface="Calibri"/>
                  <a:ea typeface="Calibri"/>
                  <a:cs typeface="Calibri"/>
                  <a:sym typeface="Calibri"/>
                </a:rPr>
                <a:t>• Proniká do všech oblastí života, jak do soukromých tak do veřejných interakcí</a:t>
              </a:r>
              <a:endParaRPr sz="2100" b="0" i="0" u="none" strike="noStrike" cap="none">
                <a:solidFill>
                  <a:schemeClr val="lt1"/>
                </a:solidFill>
                <a:latin typeface="Calibri"/>
                <a:ea typeface="Calibri"/>
                <a:cs typeface="Calibri"/>
                <a:sym typeface="Calibri"/>
              </a:endParaRPr>
            </a:p>
          </p:txBody>
        </p:sp>
        <p:sp>
          <p:nvSpPr>
            <p:cNvPr id="306" name="Google Shape;306;p13"/>
            <p:cNvSpPr/>
            <p:nvPr/>
          </p:nvSpPr>
          <p:spPr>
            <a:xfrm rot="10800000">
              <a:off x="0" y="652"/>
              <a:ext cx="8195871" cy="1401952"/>
            </a:xfrm>
            <a:prstGeom prst="upArrowCallout">
              <a:avLst>
                <a:gd name="adj1" fmla="val 25000"/>
                <a:gd name="adj2" fmla="val 25000"/>
                <a:gd name="adj3" fmla="val 25000"/>
                <a:gd name="adj4" fmla="val 64977"/>
              </a:avLst>
            </a:prstGeom>
            <a:solidFill>
              <a:srgbClr val="F69444"/>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3"/>
            <p:cNvSpPr txBox="1"/>
            <p:nvPr/>
          </p:nvSpPr>
          <p:spPr>
            <a:xfrm>
              <a:off x="0" y="652"/>
              <a:ext cx="8195871" cy="910946"/>
            </a:xfrm>
            <a:prstGeom prst="rect">
              <a:avLst/>
            </a:prstGeom>
            <a:noFill/>
            <a:ln>
              <a:noFill/>
            </a:ln>
          </p:spPr>
          <p:txBody>
            <a:bodyPr spcFirstLastPara="1" wrap="square" lIns="149350" tIns="149350" rIns="149350" bIns="149350" anchor="ctr" anchorCtr="0">
              <a:noAutofit/>
            </a:bodyPr>
            <a:lstStyle/>
            <a:p>
              <a:pPr marL="0" marR="0" lvl="0" indent="0" algn="ctr" rtl="0">
                <a:lnSpc>
                  <a:spcPct val="90000"/>
                </a:lnSpc>
                <a:spcBef>
                  <a:spcPts val="0"/>
                </a:spcBef>
                <a:spcAft>
                  <a:spcPts val="0"/>
                </a:spcAft>
                <a:buClr>
                  <a:schemeClr val="lt1"/>
                </a:buClr>
                <a:buSzPts val="2100"/>
                <a:buFont typeface="Calibri"/>
                <a:buNone/>
              </a:pPr>
              <a:r>
                <a:rPr lang="cs-CZ" sz="2100" b="0" i="0" u="none" strike="noStrike" cap="none">
                  <a:solidFill>
                    <a:schemeClr val="lt1"/>
                  </a:solidFill>
                  <a:latin typeface="Calibri"/>
                  <a:ea typeface="Calibri"/>
                  <a:cs typeface="Calibri"/>
                  <a:sym typeface="Calibri"/>
                </a:rPr>
                <a:t>• Antici</a:t>
              </a:r>
              <a:r>
                <a:rPr lang="cs-CZ" sz="2100">
                  <a:solidFill>
                    <a:schemeClr val="lt1"/>
                  </a:solidFill>
                  <a:latin typeface="Calibri"/>
                  <a:ea typeface="Calibri"/>
                  <a:cs typeface="Calibri"/>
                  <a:sym typeface="Calibri"/>
                </a:rPr>
                <a:t>k</a:t>
              </a:r>
              <a:r>
                <a:rPr lang="cs-CZ" sz="2100" b="0" i="0" u="none" strike="noStrike" cap="none">
                  <a:solidFill>
                    <a:schemeClr val="lt1"/>
                  </a:solidFill>
                  <a:latin typeface="Calibri"/>
                  <a:ea typeface="Calibri"/>
                  <a:cs typeface="Calibri"/>
                  <a:sym typeface="Calibri"/>
                </a:rPr>
                <a:t>anismus jako „daň“ za romskou existenci v české společnosti</a:t>
              </a:r>
              <a:endParaRPr sz="2100" b="0" i="0" u="none" strike="noStrike" cap="none">
                <a:solidFill>
                  <a:schemeClr val="lt1"/>
                </a:solidFill>
                <a:latin typeface="Calibri"/>
                <a:ea typeface="Calibri"/>
                <a:cs typeface="Calibri"/>
                <a:sym typeface="Calibri"/>
              </a:endParaRPr>
            </a:p>
          </p:txBody>
        </p:sp>
      </p:grpSp>
      <p:pic>
        <p:nvPicPr>
          <p:cNvPr id="308" name="Google Shape;308;p13"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12"/>
        <p:cNvGrpSpPr/>
        <p:nvPr/>
      </p:nvGrpSpPr>
      <p:grpSpPr>
        <a:xfrm>
          <a:off x="0" y="0"/>
          <a:ext cx="0" cy="0"/>
          <a:chOff x="0" y="0"/>
          <a:chExt cx="0" cy="0"/>
        </a:xfrm>
      </p:grpSpPr>
      <p:sp>
        <p:nvSpPr>
          <p:cNvPr id="313" name="Google Shape;313;p14"/>
          <p:cNvSpPr/>
          <p:nvPr/>
        </p:nvSpPr>
        <p:spPr>
          <a:xfrm>
            <a:off x="-12" y="1675"/>
            <a:ext cx="9144000" cy="68574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14" name="Google Shape;314;p14"/>
          <p:cNvSpPr txBox="1">
            <a:spLocks noGrp="1"/>
          </p:cNvSpPr>
          <p:nvPr>
            <p:ph type="title"/>
          </p:nvPr>
        </p:nvSpPr>
        <p:spPr>
          <a:xfrm>
            <a:off x="483798" y="1097280"/>
            <a:ext cx="2847230" cy="4666207"/>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4200"/>
              <a:buFont typeface="Calibri"/>
              <a:buNone/>
            </a:pPr>
            <a:r>
              <a:rPr lang="cs-CZ" sz="4200"/>
              <a:t>Dětství a škola</a:t>
            </a:r>
            <a:endParaRPr/>
          </a:p>
        </p:txBody>
      </p:sp>
      <p:grpSp>
        <p:nvGrpSpPr>
          <p:cNvPr id="315" name="Google Shape;315;p14"/>
          <p:cNvGrpSpPr/>
          <p:nvPr/>
        </p:nvGrpSpPr>
        <p:grpSpPr>
          <a:xfrm>
            <a:off x="61932" y="5945955"/>
            <a:ext cx="9082028" cy="525780"/>
            <a:chOff x="82576" y="5945955"/>
            <a:chExt cx="12109423" cy="525780"/>
          </a:xfrm>
        </p:grpSpPr>
        <p:sp>
          <p:nvSpPr>
            <p:cNvPr id="316" name="Google Shape;316;p14"/>
            <p:cNvSpPr/>
            <p:nvPr/>
          </p:nvSpPr>
          <p:spPr>
            <a:xfrm rot="5400000">
              <a:off x="-103361" y="6131892"/>
              <a:ext cx="524256" cy="152382"/>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17" name="Google Shape;317;p14"/>
            <p:cNvSpPr/>
            <p:nvPr/>
          </p:nvSpPr>
          <p:spPr>
            <a:xfrm rot="-5400000" flipH="1">
              <a:off x="5998176" y="277912"/>
              <a:ext cx="524256" cy="1186339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318" name="Google Shape;318;p14"/>
          <p:cNvGrpSpPr/>
          <p:nvPr/>
        </p:nvGrpSpPr>
        <p:grpSpPr>
          <a:xfrm>
            <a:off x="4042527" y="552914"/>
            <a:ext cx="4438638" cy="4253401"/>
            <a:chOff x="0" y="362961"/>
            <a:chExt cx="4438638" cy="4253401"/>
          </a:xfrm>
        </p:grpSpPr>
        <p:sp>
          <p:nvSpPr>
            <p:cNvPr id="319" name="Google Shape;319;p14"/>
            <p:cNvSpPr/>
            <p:nvPr/>
          </p:nvSpPr>
          <p:spPr>
            <a:xfrm>
              <a:off x="0" y="362961"/>
              <a:ext cx="4438638" cy="1352520"/>
            </a:xfrm>
            <a:prstGeom prst="roundRect">
              <a:avLst>
                <a:gd name="adj" fmla="val 16667"/>
              </a:avLst>
            </a:prstGeom>
            <a:solidFill>
              <a:srgbClr val="49ACC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4"/>
            <p:cNvSpPr txBox="1"/>
            <p:nvPr/>
          </p:nvSpPr>
          <p:spPr>
            <a:xfrm>
              <a:off x="66025" y="428986"/>
              <a:ext cx="4306500" cy="1220400"/>
            </a:xfrm>
            <a:prstGeom prst="rect">
              <a:avLst/>
            </a:prstGeom>
            <a:noFill/>
            <a:ln>
              <a:noFill/>
            </a:ln>
          </p:spPr>
          <p:txBody>
            <a:bodyPr spcFirstLastPara="1" wrap="square" lIns="129525" tIns="129525" rIns="129525" bIns="129525" anchor="ctr" anchorCtr="0">
              <a:noAutofit/>
            </a:bodyPr>
            <a:lstStyle/>
            <a:p>
              <a:pPr marL="0" marR="0" lvl="0" indent="0" algn="l" rtl="0">
                <a:lnSpc>
                  <a:spcPct val="90000"/>
                </a:lnSpc>
                <a:spcBef>
                  <a:spcPts val="0"/>
                </a:spcBef>
                <a:spcAft>
                  <a:spcPts val="0"/>
                </a:spcAft>
                <a:buClr>
                  <a:schemeClr val="lt1"/>
                </a:buClr>
                <a:buSzPts val="3400"/>
                <a:buFont typeface="Calibri"/>
                <a:buNone/>
              </a:pPr>
              <a:r>
                <a:rPr lang="cs-CZ" sz="3400" b="0" i="0" u="none" strike="noStrike" cap="none">
                  <a:solidFill>
                    <a:schemeClr val="lt1"/>
                  </a:solidFill>
                  <a:latin typeface="Calibri"/>
                  <a:ea typeface="Calibri"/>
                  <a:cs typeface="Calibri"/>
                  <a:sym typeface="Calibri"/>
                </a:rPr>
                <a:t>• Antici</a:t>
              </a:r>
              <a:r>
                <a:rPr lang="cs-CZ" sz="3400">
                  <a:solidFill>
                    <a:schemeClr val="lt1"/>
                  </a:solidFill>
                  <a:latin typeface="Calibri"/>
                  <a:ea typeface="Calibri"/>
                  <a:cs typeface="Calibri"/>
                  <a:sym typeface="Calibri"/>
                </a:rPr>
                <a:t>k</a:t>
              </a:r>
              <a:r>
                <a:rPr lang="cs-CZ" sz="3400" b="0" i="0" u="none" strike="noStrike" cap="none">
                  <a:solidFill>
                    <a:schemeClr val="lt1"/>
                  </a:solidFill>
                  <a:latin typeface="Calibri"/>
                  <a:ea typeface="Calibri"/>
                  <a:cs typeface="Calibri"/>
                  <a:sym typeface="Calibri"/>
                </a:rPr>
                <a:t>anismus přítomen již v dětství</a:t>
              </a:r>
              <a:endParaRPr sz="3400" b="0" i="0" u="none" strike="noStrike" cap="none">
                <a:solidFill>
                  <a:schemeClr val="lt1"/>
                </a:solidFill>
                <a:latin typeface="Calibri"/>
                <a:ea typeface="Calibri"/>
                <a:cs typeface="Calibri"/>
                <a:sym typeface="Calibri"/>
              </a:endParaRPr>
            </a:p>
          </p:txBody>
        </p:sp>
        <p:sp>
          <p:nvSpPr>
            <p:cNvPr id="321" name="Google Shape;321;p14"/>
            <p:cNvSpPr/>
            <p:nvPr/>
          </p:nvSpPr>
          <p:spPr>
            <a:xfrm>
              <a:off x="0" y="1813402"/>
              <a:ext cx="4438638" cy="1352520"/>
            </a:xfrm>
            <a:prstGeom prst="roundRect">
              <a:avLst>
                <a:gd name="adj" fmla="val 16667"/>
              </a:avLst>
            </a:prstGeom>
            <a:solidFill>
              <a:srgbClr val="5FDF45"/>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4"/>
            <p:cNvSpPr txBox="1"/>
            <p:nvPr/>
          </p:nvSpPr>
          <p:spPr>
            <a:xfrm>
              <a:off x="66025" y="1879427"/>
              <a:ext cx="4306588" cy="1220470"/>
            </a:xfrm>
            <a:prstGeom prst="rect">
              <a:avLst/>
            </a:prstGeom>
            <a:noFill/>
            <a:ln>
              <a:noFill/>
            </a:ln>
          </p:spPr>
          <p:txBody>
            <a:bodyPr spcFirstLastPara="1" wrap="square" lIns="129525" tIns="129525" rIns="129525" bIns="129525" anchor="ctr" anchorCtr="0">
              <a:noAutofit/>
            </a:bodyPr>
            <a:lstStyle/>
            <a:p>
              <a:pPr marL="0" marR="0" lvl="0" indent="0" algn="l" rtl="0">
                <a:lnSpc>
                  <a:spcPct val="90000"/>
                </a:lnSpc>
                <a:spcBef>
                  <a:spcPts val="0"/>
                </a:spcBef>
                <a:spcAft>
                  <a:spcPts val="0"/>
                </a:spcAft>
                <a:buClr>
                  <a:schemeClr val="lt1"/>
                </a:buClr>
                <a:buSzPts val="3400"/>
                <a:buFont typeface="Calibri"/>
                <a:buNone/>
              </a:pPr>
              <a:r>
                <a:rPr lang="cs-CZ" sz="3400" b="0" i="0" u="none" strike="noStrike" cap="none">
                  <a:solidFill>
                    <a:schemeClr val="lt1"/>
                  </a:solidFill>
                  <a:latin typeface="Calibri"/>
                  <a:ea typeface="Calibri"/>
                  <a:cs typeface="Calibri"/>
                  <a:sym typeface="Calibri"/>
                </a:rPr>
                <a:t>• </a:t>
              </a:r>
              <a:r>
                <a:rPr lang="cs-CZ" sz="3300">
                  <a:solidFill>
                    <a:schemeClr val="lt1"/>
                  </a:solidFill>
                  <a:latin typeface="Calibri"/>
                  <a:ea typeface="Calibri"/>
                  <a:cs typeface="Calibri"/>
                  <a:sym typeface="Calibri"/>
                </a:rPr>
                <a:t>Š</a:t>
              </a:r>
              <a:r>
                <a:rPr lang="cs-CZ" sz="3300" b="0" i="0" u="none" strike="noStrike" cap="none">
                  <a:solidFill>
                    <a:schemeClr val="lt1"/>
                  </a:solidFill>
                  <a:latin typeface="Calibri"/>
                  <a:ea typeface="Calibri"/>
                  <a:cs typeface="Calibri"/>
                  <a:sym typeface="Calibri"/>
                </a:rPr>
                <a:t>ikana, segregace, nízká očekávání učitelů</a:t>
              </a:r>
              <a:endParaRPr sz="3300" b="0" i="0" u="none" strike="noStrike" cap="none">
                <a:solidFill>
                  <a:schemeClr val="lt1"/>
                </a:solidFill>
                <a:latin typeface="Calibri"/>
                <a:ea typeface="Calibri"/>
                <a:cs typeface="Calibri"/>
                <a:sym typeface="Calibri"/>
              </a:endParaRPr>
            </a:p>
          </p:txBody>
        </p:sp>
        <p:sp>
          <p:nvSpPr>
            <p:cNvPr id="323" name="Google Shape;323;p14"/>
            <p:cNvSpPr/>
            <p:nvPr/>
          </p:nvSpPr>
          <p:spPr>
            <a:xfrm>
              <a:off x="0" y="3263842"/>
              <a:ext cx="4438638" cy="1352520"/>
            </a:xfrm>
            <a:prstGeom prst="roundRect">
              <a:avLst>
                <a:gd name="adj" fmla="val 16667"/>
              </a:avLst>
            </a:prstGeom>
            <a:solidFill>
              <a:srgbClr val="F69444"/>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4"/>
            <p:cNvSpPr txBox="1"/>
            <p:nvPr/>
          </p:nvSpPr>
          <p:spPr>
            <a:xfrm>
              <a:off x="66025" y="3329867"/>
              <a:ext cx="4306588" cy="1220470"/>
            </a:xfrm>
            <a:prstGeom prst="rect">
              <a:avLst/>
            </a:prstGeom>
            <a:noFill/>
            <a:ln>
              <a:noFill/>
            </a:ln>
          </p:spPr>
          <p:txBody>
            <a:bodyPr spcFirstLastPara="1" wrap="square" lIns="129525" tIns="129525" rIns="129525" bIns="129525" anchor="ctr" anchorCtr="0">
              <a:noAutofit/>
            </a:bodyPr>
            <a:lstStyle/>
            <a:p>
              <a:pPr marL="0" marR="0" lvl="0" indent="0" algn="l" rtl="0">
                <a:lnSpc>
                  <a:spcPct val="90000"/>
                </a:lnSpc>
                <a:spcBef>
                  <a:spcPts val="0"/>
                </a:spcBef>
                <a:spcAft>
                  <a:spcPts val="0"/>
                </a:spcAft>
                <a:buClr>
                  <a:schemeClr val="lt1"/>
                </a:buClr>
                <a:buSzPts val="3400"/>
                <a:buFont typeface="Calibri"/>
                <a:buNone/>
              </a:pPr>
              <a:r>
                <a:rPr lang="cs-CZ" sz="3400" b="0" i="0" u="none" strike="noStrike" cap="none">
                  <a:solidFill>
                    <a:schemeClr val="lt1"/>
                  </a:solidFill>
                  <a:latin typeface="Calibri"/>
                  <a:ea typeface="Calibri"/>
                  <a:cs typeface="Calibri"/>
                  <a:sym typeface="Calibri"/>
                </a:rPr>
                <a:t>• Trauma se přenáší mezi generacemi</a:t>
              </a:r>
              <a:endParaRPr sz="3400" b="0" i="0" u="none" strike="noStrike" cap="none">
                <a:solidFill>
                  <a:schemeClr val="lt1"/>
                </a:solidFill>
                <a:latin typeface="Calibri"/>
                <a:ea typeface="Calibri"/>
                <a:cs typeface="Calibri"/>
                <a:sym typeface="Calibri"/>
              </a:endParaRPr>
            </a:p>
          </p:txBody>
        </p:sp>
      </p:grpSp>
      <p:pic>
        <p:nvPicPr>
          <p:cNvPr id="325" name="Google Shape;325;p14" title="Logo RomanoNetu.png"/>
          <p:cNvPicPr preferRelativeResize="0"/>
          <p:nvPr/>
        </p:nvPicPr>
        <p:blipFill>
          <a:blip r:embed="rId3">
            <a:alphaModFix/>
          </a:blip>
          <a:stretch>
            <a:fillRect/>
          </a:stretch>
        </p:blipFill>
        <p:spPr>
          <a:xfrm>
            <a:off x="7714523" y="5179300"/>
            <a:ext cx="766651" cy="76665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29"/>
        <p:cNvGrpSpPr/>
        <p:nvPr/>
      </p:nvGrpSpPr>
      <p:grpSpPr>
        <a:xfrm>
          <a:off x="0" y="0"/>
          <a:ext cx="0" cy="0"/>
          <a:chOff x="0" y="0"/>
          <a:chExt cx="0" cy="0"/>
        </a:xfrm>
      </p:grpSpPr>
      <p:sp>
        <p:nvSpPr>
          <p:cNvPr id="330" name="Google Shape;330;p15"/>
          <p:cNvSpPr/>
          <p:nvPr/>
        </p:nvSpPr>
        <p:spPr>
          <a:xfrm>
            <a:off x="2286"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1" name="Google Shape;331;p15"/>
          <p:cNvSpPr/>
          <p:nvPr/>
        </p:nvSpPr>
        <p:spPr>
          <a:xfrm>
            <a:off x="0" y="0"/>
            <a:ext cx="3125454"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32" name="Google Shape;332;p15"/>
          <p:cNvSpPr txBox="1">
            <a:spLocks noGrp="1"/>
          </p:cNvSpPr>
          <p:nvPr>
            <p:ph type="title"/>
          </p:nvPr>
        </p:nvSpPr>
        <p:spPr>
          <a:xfrm>
            <a:off x="515125" y="1153572"/>
            <a:ext cx="2400300" cy="44611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cs-CZ">
                <a:solidFill>
                  <a:srgbClr val="FFFFFF"/>
                </a:solidFill>
              </a:rPr>
              <a:t>Výpověď</a:t>
            </a:r>
            <a:endParaRPr/>
          </a:p>
        </p:txBody>
      </p:sp>
      <p:sp>
        <p:nvSpPr>
          <p:cNvPr id="333" name="Google Shape;333;p15"/>
          <p:cNvSpPr txBox="1">
            <a:spLocks noGrp="1"/>
          </p:cNvSpPr>
          <p:nvPr>
            <p:ph type="body" idx="1"/>
          </p:nvPr>
        </p:nvSpPr>
        <p:spPr>
          <a:xfrm>
            <a:off x="3335481" y="591344"/>
            <a:ext cx="5179800" cy="5585700"/>
          </a:xfrm>
          <a:prstGeom prst="rect">
            <a:avLst/>
          </a:prstGeom>
          <a:noFill/>
          <a:ln>
            <a:noFill/>
          </a:ln>
        </p:spPr>
        <p:txBody>
          <a:bodyPr spcFirstLastPara="1" wrap="square" lIns="91425" tIns="45700" rIns="91425" bIns="45700" anchor="ctr" anchorCtr="0">
            <a:normAutofit/>
          </a:bodyPr>
          <a:lstStyle/>
          <a:p>
            <a:pPr marL="342900" lvl="0" indent="-342900" algn="l" rtl="0">
              <a:lnSpc>
                <a:spcPct val="90000"/>
              </a:lnSpc>
              <a:spcBef>
                <a:spcPts val="0"/>
              </a:spcBef>
              <a:spcAft>
                <a:spcPts val="0"/>
              </a:spcAft>
              <a:buClr>
                <a:schemeClr val="dk1"/>
              </a:buClr>
              <a:buSzPts val="2200"/>
              <a:buChar char="•"/>
            </a:pPr>
            <a:r>
              <a:rPr lang="cs-CZ" sz="2200"/>
              <a:t>„Prvně mi dali najevo ve zlém, že jsem Romka, v mateřské škole. A hned od prvního dne. Když jsem tam přišla, tak se se mnou nikdo nechtěl hrát, braly mi hračky, nadávali do Cikánek. Bylo to velmi nepříjemné. Vlastně jsem seděla sama, úplně vzadu, nikdo si ke mně nechtěl přisednout. Bylo mi zle a nechápala jsem to, protože jsem byla hodně hezky oblečená a učesaná. Maminka byla krásná, tatínek byl krásný, všechno bylo krásné, akorát že tam všechny děti seděly po dvou, a já jako jediná v předposlední lavici a sama.“ (Žena, 57 let)</a:t>
            </a:r>
            <a:endParaRPr/>
          </a:p>
        </p:txBody>
      </p:sp>
      <p:pic>
        <p:nvPicPr>
          <p:cNvPr id="334" name="Google Shape;334;p15"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8"/>
        <p:cNvGrpSpPr/>
        <p:nvPr/>
      </p:nvGrpSpPr>
      <p:grpSpPr>
        <a:xfrm>
          <a:off x="0" y="0"/>
          <a:ext cx="0" cy="0"/>
          <a:chOff x="0" y="0"/>
          <a:chExt cx="0" cy="0"/>
        </a:xfrm>
      </p:grpSpPr>
      <p:sp>
        <p:nvSpPr>
          <p:cNvPr id="339" name="Google Shape;339;p16"/>
          <p:cNvSpPr/>
          <p:nvPr/>
        </p:nvSpPr>
        <p:spPr>
          <a:xfrm>
            <a:off x="2286"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40" name="Google Shape;340;p16"/>
          <p:cNvSpPr/>
          <p:nvPr/>
        </p:nvSpPr>
        <p:spPr>
          <a:xfrm>
            <a:off x="0" y="0"/>
            <a:ext cx="3125454"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41" name="Google Shape;341;p16"/>
          <p:cNvSpPr txBox="1">
            <a:spLocks noGrp="1"/>
          </p:cNvSpPr>
          <p:nvPr>
            <p:ph type="title"/>
          </p:nvPr>
        </p:nvSpPr>
        <p:spPr>
          <a:xfrm>
            <a:off x="515125" y="1153572"/>
            <a:ext cx="2400300" cy="44611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cs-CZ">
                <a:solidFill>
                  <a:srgbClr val="FFFFFF"/>
                </a:solidFill>
              </a:rPr>
              <a:t>Výpověď</a:t>
            </a:r>
            <a:endParaRPr/>
          </a:p>
        </p:txBody>
      </p:sp>
      <p:sp>
        <p:nvSpPr>
          <p:cNvPr id="342" name="Google Shape;342;p16"/>
          <p:cNvSpPr txBox="1">
            <a:spLocks noGrp="1"/>
          </p:cNvSpPr>
          <p:nvPr>
            <p:ph type="body" idx="1"/>
          </p:nvPr>
        </p:nvSpPr>
        <p:spPr>
          <a:xfrm>
            <a:off x="3335481" y="591344"/>
            <a:ext cx="5179868" cy="5585619"/>
          </a:xfrm>
          <a:prstGeom prst="rect">
            <a:avLst/>
          </a:prstGeom>
          <a:noFill/>
          <a:ln>
            <a:noFill/>
          </a:ln>
        </p:spPr>
        <p:txBody>
          <a:bodyPr spcFirstLastPara="1" wrap="square" lIns="91425" tIns="45700" rIns="91425" bIns="45700" anchor="ctr" anchorCtr="0">
            <a:normAutofit/>
          </a:bodyPr>
          <a:lstStyle/>
          <a:p>
            <a:pPr marL="342900" lvl="0" indent="-342900" algn="l" rtl="0">
              <a:lnSpc>
                <a:spcPct val="90000"/>
              </a:lnSpc>
              <a:spcBef>
                <a:spcPts val="0"/>
              </a:spcBef>
              <a:spcAft>
                <a:spcPts val="0"/>
              </a:spcAft>
              <a:buClr>
                <a:schemeClr val="dk1"/>
              </a:buClr>
              <a:buSzPts val="2200"/>
              <a:buChar char="•"/>
            </a:pPr>
            <a:r>
              <a:rPr lang="cs-CZ" sz="2200"/>
              <a:t>„Poprvé to bylo hned na základní škole. Když jsem chodil do první třídy, seděl jsem se spolužákem, který mě vlastně šikanoval. A možná v té době to nemuselo být úplně rasistické, ale viděl, že jsem jiný. Když si rodiče stěžovali u třídní učitelky, nevěnovala tomu pozornost a vinu vlastně házela na mě, i když to tak nebylo. Pamatuji si přitom, že jsem se toho kluka bál. Protože si pamatuju, že jsem se toho kluka bál. Bral mi věci, mlátil mě, když jsem mu nechtěl dát svačinu, bral mi věci. A když jsem to učitelce řekl, neřešila to.“ (Muž, 46 let)</a:t>
            </a:r>
            <a:endParaRPr/>
          </a:p>
        </p:txBody>
      </p:sp>
      <p:pic>
        <p:nvPicPr>
          <p:cNvPr id="343" name="Google Shape;343;p16"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7"/>
        <p:cNvGrpSpPr/>
        <p:nvPr/>
      </p:nvGrpSpPr>
      <p:grpSpPr>
        <a:xfrm>
          <a:off x="0" y="0"/>
          <a:ext cx="0" cy="0"/>
          <a:chOff x="0" y="0"/>
          <a:chExt cx="0" cy="0"/>
        </a:xfrm>
      </p:grpSpPr>
      <p:sp>
        <p:nvSpPr>
          <p:cNvPr id="348" name="Google Shape;348;p17"/>
          <p:cNvSpPr/>
          <p:nvPr/>
        </p:nvSpPr>
        <p:spPr>
          <a:xfrm>
            <a:off x="2286"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49" name="Google Shape;349;p17"/>
          <p:cNvSpPr/>
          <p:nvPr/>
        </p:nvSpPr>
        <p:spPr>
          <a:xfrm>
            <a:off x="0" y="0"/>
            <a:ext cx="3125454"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50" name="Google Shape;350;p17"/>
          <p:cNvSpPr txBox="1">
            <a:spLocks noGrp="1"/>
          </p:cNvSpPr>
          <p:nvPr>
            <p:ph type="title"/>
          </p:nvPr>
        </p:nvSpPr>
        <p:spPr>
          <a:xfrm>
            <a:off x="515125" y="1153572"/>
            <a:ext cx="2400300" cy="44611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cs-CZ">
                <a:solidFill>
                  <a:srgbClr val="FFFFFF"/>
                </a:solidFill>
              </a:rPr>
              <a:t>Výpoveď</a:t>
            </a:r>
            <a:endParaRPr/>
          </a:p>
        </p:txBody>
      </p:sp>
      <p:sp>
        <p:nvSpPr>
          <p:cNvPr id="351" name="Google Shape;351;p17"/>
          <p:cNvSpPr txBox="1">
            <a:spLocks noGrp="1"/>
          </p:cNvSpPr>
          <p:nvPr>
            <p:ph type="body" idx="1"/>
          </p:nvPr>
        </p:nvSpPr>
        <p:spPr>
          <a:xfrm>
            <a:off x="3335481" y="591344"/>
            <a:ext cx="5179868" cy="5585619"/>
          </a:xfrm>
          <a:prstGeom prst="rect">
            <a:avLst/>
          </a:prstGeom>
          <a:noFill/>
          <a:ln>
            <a:noFill/>
          </a:ln>
        </p:spPr>
        <p:txBody>
          <a:bodyPr spcFirstLastPara="1" wrap="square" lIns="91425" tIns="45700" rIns="91425" bIns="45700" anchor="ctr" anchorCtr="0">
            <a:normAutofit/>
          </a:bodyPr>
          <a:lstStyle/>
          <a:p>
            <a:pPr marL="342900" lvl="0" indent="-342900" algn="l" rtl="0">
              <a:spcBef>
                <a:spcPts val="0"/>
              </a:spcBef>
              <a:spcAft>
                <a:spcPts val="0"/>
              </a:spcAft>
              <a:buClr>
                <a:schemeClr val="dk1"/>
              </a:buClr>
              <a:buSzPts val="3200"/>
              <a:buChar char="•"/>
            </a:pPr>
            <a:r>
              <a:rPr lang="cs-CZ"/>
              <a:t>„Když jsem přišel do školy, hned se mě ptali, co, umýval ses? Máte doma vodu? Zase jsi špinavý. A tak jsou to také klasické narážky, že chodím prostě na železo, do sběru železa. A bylo to smutné hlavně v tom, že to prostě byly děti.“ (Muž, 22 let)</a:t>
            </a:r>
            <a:endParaRPr/>
          </a:p>
        </p:txBody>
      </p:sp>
      <p:pic>
        <p:nvPicPr>
          <p:cNvPr id="352" name="Google Shape;352;p17"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56"/>
        <p:cNvGrpSpPr/>
        <p:nvPr/>
      </p:nvGrpSpPr>
      <p:grpSpPr>
        <a:xfrm>
          <a:off x="0" y="0"/>
          <a:ext cx="0" cy="0"/>
          <a:chOff x="0" y="0"/>
          <a:chExt cx="0" cy="0"/>
        </a:xfrm>
      </p:grpSpPr>
      <p:sp>
        <p:nvSpPr>
          <p:cNvPr id="357" name="Google Shape;357;p18"/>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58" name="Google Shape;358;p18"/>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59" name="Google Shape;359;p18"/>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60" name="Google Shape;360;p18"/>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61" name="Google Shape;361;p18"/>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Veřejný prostor</a:t>
            </a:r>
            <a:endParaRPr/>
          </a:p>
        </p:txBody>
      </p:sp>
      <p:grpSp>
        <p:nvGrpSpPr>
          <p:cNvPr id="362" name="Google Shape;362;p18"/>
          <p:cNvGrpSpPr/>
          <p:nvPr/>
        </p:nvGrpSpPr>
        <p:grpSpPr>
          <a:xfrm>
            <a:off x="529571" y="3133181"/>
            <a:ext cx="8102812" cy="2655000"/>
            <a:chOff x="46529" y="517202"/>
            <a:chExt cx="8102812" cy="2655000"/>
          </a:xfrm>
        </p:grpSpPr>
        <p:sp>
          <p:nvSpPr>
            <p:cNvPr id="363" name="Google Shape;363;p18"/>
            <p:cNvSpPr/>
            <p:nvPr/>
          </p:nvSpPr>
          <p:spPr>
            <a:xfrm>
              <a:off x="518185" y="517202"/>
              <a:ext cx="1475437" cy="1475437"/>
            </a:xfrm>
            <a:prstGeom prst="ellipse">
              <a:avLst/>
            </a:prstGeom>
            <a:solidFill>
              <a:srgbClr val="BF504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8"/>
            <p:cNvSpPr/>
            <p:nvPr/>
          </p:nvSpPr>
          <p:spPr>
            <a:xfrm>
              <a:off x="832623" y="831639"/>
              <a:ext cx="846562" cy="846562"/>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8"/>
            <p:cNvSpPr/>
            <p:nvPr/>
          </p:nvSpPr>
          <p:spPr>
            <a:xfrm>
              <a:off x="46529" y="2452202"/>
              <a:ext cx="241875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8"/>
            <p:cNvSpPr txBox="1"/>
            <p:nvPr/>
          </p:nvSpPr>
          <p:spPr>
            <a:xfrm>
              <a:off x="46529" y="2452202"/>
              <a:ext cx="2418750"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 NEUSTÁLÝ DOHLED MAJORITY</a:t>
              </a:r>
              <a:endParaRPr sz="1900" b="0" i="0" u="none" strike="noStrike" cap="none">
                <a:solidFill>
                  <a:schemeClr val="dk1"/>
                </a:solidFill>
                <a:latin typeface="Calibri"/>
                <a:ea typeface="Calibri"/>
                <a:cs typeface="Calibri"/>
                <a:sym typeface="Calibri"/>
              </a:endParaRPr>
            </a:p>
          </p:txBody>
        </p:sp>
        <p:sp>
          <p:nvSpPr>
            <p:cNvPr id="367" name="Google Shape;367;p18"/>
            <p:cNvSpPr/>
            <p:nvPr/>
          </p:nvSpPr>
          <p:spPr>
            <a:xfrm>
              <a:off x="3360216" y="517202"/>
              <a:ext cx="1475437" cy="1475437"/>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8"/>
            <p:cNvSpPr/>
            <p:nvPr/>
          </p:nvSpPr>
          <p:spPr>
            <a:xfrm>
              <a:off x="3674654" y="831639"/>
              <a:ext cx="846562" cy="846562"/>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9" name="Google Shape;369;p18"/>
            <p:cNvSpPr/>
            <p:nvPr/>
          </p:nvSpPr>
          <p:spPr>
            <a:xfrm>
              <a:off x="2888560" y="2452202"/>
              <a:ext cx="241875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0" name="Google Shape;370;p18"/>
            <p:cNvSpPr txBox="1"/>
            <p:nvPr/>
          </p:nvSpPr>
          <p:spPr>
            <a:xfrm>
              <a:off x="2888560" y="2452202"/>
              <a:ext cx="2418750"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 ODMÍTÁNÍ V BARECH, OBCHODECH, MHD</a:t>
              </a:r>
              <a:endParaRPr sz="1900" b="0" i="0" u="none" strike="noStrike" cap="none">
                <a:solidFill>
                  <a:schemeClr val="dk1"/>
                </a:solidFill>
                <a:latin typeface="Calibri"/>
                <a:ea typeface="Calibri"/>
                <a:cs typeface="Calibri"/>
                <a:sym typeface="Calibri"/>
              </a:endParaRPr>
            </a:p>
          </p:txBody>
        </p:sp>
        <p:sp>
          <p:nvSpPr>
            <p:cNvPr id="371" name="Google Shape;371;p18"/>
            <p:cNvSpPr/>
            <p:nvPr/>
          </p:nvSpPr>
          <p:spPr>
            <a:xfrm>
              <a:off x="6202248" y="517202"/>
              <a:ext cx="1475437" cy="1475437"/>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2" name="Google Shape;372;p18"/>
            <p:cNvSpPr/>
            <p:nvPr/>
          </p:nvSpPr>
          <p:spPr>
            <a:xfrm>
              <a:off x="6516685" y="831639"/>
              <a:ext cx="846562" cy="846562"/>
            </a:xfrm>
            <a:prstGeom prst="rect">
              <a:avLst/>
            </a:prstGeom>
            <a:blipFill rotWithShape="1">
              <a:blip r:embed="rId5">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3" name="Google Shape;373;p18"/>
            <p:cNvSpPr/>
            <p:nvPr/>
          </p:nvSpPr>
          <p:spPr>
            <a:xfrm>
              <a:off x="5730591" y="2452202"/>
              <a:ext cx="2418750"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4" name="Google Shape;374;p18"/>
            <p:cNvSpPr txBox="1"/>
            <p:nvPr/>
          </p:nvSpPr>
          <p:spPr>
            <a:xfrm>
              <a:off x="5730591" y="2452202"/>
              <a:ext cx="2418750"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900"/>
                <a:buFont typeface="Calibri"/>
                <a:buNone/>
              </a:pPr>
              <a:r>
                <a:rPr lang="cs-CZ" sz="1900" b="0" i="0" u="none" strike="noStrike" cap="none">
                  <a:solidFill>
                    <a:schemeClr val="dk1"/>
                  </a:solidFill>
                  <a:latin typeface="Calibri"/>
                  <a:ea typeface="Calibri"/>
                  <a:cs typeface="Calibri"/>
                  <a:sym typeface="Calibri"/>
                </a:rPr>
                <a:t>• MIKROAGRESE A KAŽDODENNÍ STRES</a:t>
              </a:r>
              <a:endParaRPr sz="1900" b="0" i="0" u="none" strike="noStrike" cap="none">
                <a:solidFill>
                  <a:schemeClr val="dk1"/>
                </a:solidFill>
                <a:latin typeface="Calibri"/>
                <a:ea typeface="Calibri"/>
                <a:cs typeface="Calibri"/>
                <a:sym typeface="Calibri"/>
              </a:endParaRPr>
            </a:p>
          </p:txBody>
        </p:sp>
      </p:grpSp>
      <p:pic>
        <p:nvPicPr>
          <p:cNvPr id="375" name="Google Shape;375;p18" title="Logo RomanoNetu.png"/>
          <p:cNvPicPr preferRelativeResize="0"/>
          <p:nvPr/>
        </p:nvPicPr>
        <p:blipFill>
          <a:blip r:embed="rId6">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9"/>
        <p:cNvGrpSpPr/>
        <p:nvPr/>
      </p:nvGrpSpPr>
      <p:grpSpPr>
        <a:xfrm>
          <a:off x="0" y="0"/>
          <a:ext cx="0" cy="0"/>
          <a:chOff x="0" y="0"/>
          <a:chExt cx="0" cy="0"/>
        </a:xfrm>
      </p:grpSpPr>
      <p:sp>
        <p:nvSpPr>
          <p:cNvPr id="380" name="Google Shape;380;p19"/>
          <p:cNvSpPr/>
          <p:nvPr/>
        </p:nvSpPr>
        <p:spPr>
          <a:xfrm>
            <a:off x="2286"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81" name="Google Shape;381;p19"/>
          <p:cNvSpPr/>
          <p:nvPr/>
        </p:nvSpPr>
        <p:spPr>
          <a:xfrm>
            <a:off x="0" y="0"/>
            <a:ext cx="3125454"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82" name="Google Shape;382;p19"/>
          <p:cNvSpPr txBox="1">
            <a:spLocks noGrp="1"/>
          </p:cNvSpPr>
          <p:nvPr>
            <p:ph type="title"/>
          </p:nvPr>
        </p:nvSpPr>
        <p:spPr>
          <a:xfrm>
            <a:off x="515125" y="1153572"/>
            <a:ext cx="2400300" cy="44611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cs-CZ">
                <a:solidFill>
                  <a:srgbClr val="FFFFFF"/>
                </a:solidFill>
              </a:rPr>
              <a:t>Výpověď</a:t>
            </a:r>
            <a:endParaRPr/>
          </a:p>
        </p:txBody>
      </p:sp>
      <p:sp>
        <p:nvSpPr>
          <p:cNvPr id="383" name="Google Shape;383;p19"/>
          <p:cNvSpPr txBox="1">
            <a:spLocks noGrp="1"/>
          </p:cNvSpPr>
          <p:nvPr>
            <p:ph type="body" idx="1"/>
          </p:nvPr>
        </p:nvSpPr>
        <p:spPr>
          <a:xfrm>
            <a:off x="3335481" y="591344"/>
            <a:ext cx="5179868" cy="5585619"/>
          </a:xfrm>
          <a:prstGeom prst="rect">
            <a:avLst/>
          </a:prstGeom>
          <a:noFill/>
          <a:ln>
            <a:noFill/>
          </a:ln>
        </p:spPr>
        <p:txBody>
          <a:bodyPr spcFirstLastPara="1" wrap="square" lIns="91425" tIns="45700" rIns="91425" bIns="45700" anchor="ctr" anchorCtr="0">
            <a:normAutofit/>
          </a:bodyPr>
          <a:lstStyle/>
          <a:p>
            <a:pPr marL="342900" lvl="0" indent="-342900" algn="l" rtl="0">
              <a:lnSpc>
                <a:spcPct val="90000"/>
              </a:lnSpc>
              <a:spcBef>
                <a:spcPts val="0"/>
              </a:spcBef>
              <a:spcAft>
                <a:spcPts val="0"/>
              </a:spcAft>
              <a:buClr>
                <a:schemeClr val="dk1"/>
              </a:buClr>
              <a:buSzPts val="2000"/>
              <a:buChar char="•"/>
            </a:pPr>
            <a:r>
              <a:rPr lang="cs-CZ" sz="2000"/>
              <a:t>„Zažíváme často sledování v obchodech. Naposledy se to stalo v Half-Price. To už jsme si z toho udělali srandu a rozhodli jsme se, že každý začneme utíkat nějakou jinou stranou, aby ten borec od ochranky nevěděl, co má dělat. Ale tohle je prostě neskutečně ponižující. Prostě když vidíte někoho, kdo vám nesahá ani na po kotníky. Primární pocit je neskutečné nasrání. Jako fakt nasrání. Protože já jsem tady doma. Co si to dovoluje někdo? Já tam utrácím peníze, které jsem si vydělala a oni mě pronásledují, aniž bych někdy něco v životě ukradla nebo na místě něco udělala. Jsem potrestaná jenom za to, že jsem černá.” (Žena, 51 let)</a:t>
            </a:r>
            <a:endParaRPr/>
          </a:p>
        </p:txBody>
      </p:sp>
      <p:pic>
        <p:nvPicPr>
          <p:cNvPr id="384" name="Google Shape;384;p19"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88"/>
        <p:cNvGrpSpPr/>
        <p:nvPr/>
      </p:nvGrpSpPr>
      <p:grpSpPr>
        <a:xfrm>
          <a:off x="0" y="0"/>
          <a:ext cx="0" cy="0"/>
          <a:chOff x="0" y="0"/>
          <a:chExt cx="0" cy="0"/>
        </a:xfrm>
      </p:grpSpPr>
      <p:sp>
        <p:nvSpPr>
          <p:cNvPr id="389" name="Google Shape;389;p20"/>
          <p:cNvSpPr/>
          <p:nvPr/>
        </p:nvSpPr>
        <p:spPr>
          <a:xfrm>
            <a:off x="2286"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90" name="Google Shape;390;p20"/>
          <p:cNvSpPr/>
          <p:nvPr/>
        </p:nvSpPr>
        <p:spPr>
          <a:xfrm>
            <a:off x="0" y="0"/>
            <a:ext cx="3125454"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91" name="Google Shape;391;p20"/>
          <p:cNvSpPr txBox="1">
            <a:spLocks noGrp="1"/>
          </p:cNvSpPr>
          <p:nvPr>
            <p:ph type="title"/>
          </p:nvPr>
        </p:nvSpPr>
        <p:spPr>
          <a:xfrm>
            <a:off x="515125" y="1153572"/>
            <a:ext cx="2400300" cy="44611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cs-CZ">
                <a:solidFill>
                  <a:srgbClr val="FFFFFF"/>
                </a:solidFill>
              </a:rPr>
              <a:t>Výpověď</a:t>
            </a:r>
            <a:endParaRPr/>
          </a:p>
        </p:txBody>
      </p:sp>
      <p:sp>
        <p:nvSpPr>
          <p:cNvPr id="392" name="Google Shape;392;p20"/>
          <p:cNvSpPr txBox="1">
            <a:spLocks noGrp="1"/>
          </p:cNvSpPr>
          <p:nvPr>
            <p:ph type="body" idx="1"/>
          </p:nvPr>
        </p:nvSpPr>
        <p:spPr>
          <a:xfrm>
            <a:off x="3335481" y="591344"/>
            <a:ext cx="5179868" cy="5585619"/>
          </a:xfrm>
          <a:prstGeom prst="rect">
            <a:avLst/>
          </a:prstGeom>
          <a:noFill/>
          <a:ln>
            <a:noFill/>
          </a:ln>
        </p:spPr>
        <p:txBody>
          <a:bodyPr spcFirstLastPara="1" wrap="square" lIns="91425" tIns="45700" rIns="91425" bIns="45700" anchor="ctr" anchorCtr="0">
            <a:normAutofit/>
          </a:bodyPr>
          <a:lstStyle/>
          <a:p>
            <a:pPr marL="342900" lvl="0" indent="-342900" algn="l" rtl="0">
              <a:spcBef>
                <a:spcPts val="0"/>
              </a:spcBef>
              <a:spcAft>
                <a:spcPts val="0"/>
              </a:spcAft>
              <a:buClr>
                <a:schemeClr val="dk1"/>
              </a:buClr>
              <a:buSzPts val="3200"/>
              <a:buChar char="•"/>
            </a:pPr>
            <a:r>
              <a:rPr lang="cs-CZ"/>
              <a:t>Nepustili mě do klubu. Kamarádka, která není Romka, se mě zastala. Řekli jí, že je to kvůli mé národnosti.“ (Žena, 21 let)</a:t>
            </a:r>
            <a:endParaRPr/>
          </a:p>
        </p:txBody>
      </p:sp>
      <p:pic>
        <p:nvPicPr>
          <p:cNvPr id="393" name="Google Shape;393;p20"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8"/>
        <p:cNvGrpSpPr/>
        <p:nvPr/>
      </p:nvGrpSpPr>
      <p:grpSpPr>
        <a:xfrm>
          <a:off x="0" y="0"/>
          <a:ext cx="0" cy="0"/>
          <a:chOff x="0" y="0"/>
          <a:chExt cx="0" cy="0"/>
        </a:xfrm>
      </p:grpSpPr>
      <p:sp>
        <p:nvSpPr>
          <p:cNvPr id="99" name="Google Shape;99;p2"/>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0" name="Google Shape;100;p2"/>
          <p:cNvSpPr/>
          <p:nvPr/>
        </p:nvSpPr>
        <p:spPr>
          <a:xfrm rot="5400000" flipH="1">
            <a:off x="-1914813" y="1914812"/>
            <a:ext cx="6858000" cy="3028377"/>
          </a:xfrm>
          <a:prstGeom prst="rect">
            <a:avLst/>
          </a:prstGeom>
          <a:gradFill>
            <a:gsLst>
              <a:gs pos="0">
                <a:srgbClr val="000000"/>
              </a:gs>
              <a:gs pos="8000">
                <a:srgbClr val="000000"/>
              </a:gs>
              <a:gs pos="100000">
                <a:srgbClr val="366092"/>
              </a:gs>
            </a:gsLst>
            <a:lin ang="3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1" name="Google Shape;101;p2"/>
          <p:cNvSpPr/>
          <p:nvPr/>
        </p:nvSpPr>
        <p:spPr>
          <a:xfrm rot="5400000" flipH="1">
            <a:off x="-1914814" y="1924949"/>
            <a:ext cx="6857999" cy="3028379"/>
          </a:xfrm>
          <a:prstGeom prst="rect">
            <a:avLst/>
          </a:prstGeom>
          <a:gradFill>
            <a:gsLst>
              <a:gs pos="0">
                <a:srgbClr val="000000">
                  <a:alpha val="0"/>
                </a:srgbClr>
              </a:gs>
              <a:gs pos="99000">
                <a:srgbClr val="4F81BD">
                  <a:alpha val="45882"/>
                </a:srgbClr>
              </a:gs>
              <a:gs pos="100000">
                <a:srgbClr val="4F81BD">
                  <a:alpha val="45882"/>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2" name="Google Shape;102;p2"/>
          <p:cNvSpPr/>
          <p:nvPr/>
        </p:nvSpPr>
        <p:spPr>
          <a:xfrm rot="5400000" flipH="1">
            <a:off x="263195" y="4092815"/>
            <a:ext cx="2501979" cy="3028381"/>
          </a:xfrm>
          <a:prstGeom prst="rect">
            <a:avLst/>
          </a:prstGeom>
          <a:gradFill>
            <a:gsLst>
              <a:gs pos="0">
                <a:srgbClr val="4F81BD">
                  <a:alpha val="28627"/>
                </a:srgbClr>
              </a:gs>
              <a:gs pos="2000">
                <a:srgbClr val="4F81BD">
                  <a:alpha val="28627"/>
                </a:srgbClr>
              </a:gs>
              <a:gs pos="100000">
                <a:srgbClr val="000000">
                  <a:alpha val="29803"/>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3" name="Google Shape;103;p2"/>
          <p:cNvSpPr/>
          <p:nvPr/>
        </p:nvSpPr>
        <p:spPr>
          <a:xfrm rot="-964587">
            <a:off x="-376302" y="969718"/>
            <a:ext cx="2925267" cy="4178958"/>
          </a:xfrm>
          <a:custGeom>
            <a:avLst/>
            <a:gdLst/>
            <a:ahLst/>
            <a:cxnLst/>
            <a:rect l="l" t="t" r="r" b="b"/>
            <a:pathLst>
              <a:path w="3900357" h="4178958" extrusionOk="0">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0">
                <a:srgbClr val="000000">
                  <a:alpha val="0"/>
                </a:srgbClr>
              </a:gs>
              <a:gs pos="29000">
                <a:srgbClr val="000000">
                  <a:alpha val="0"/>
                </a:srgbClr>
              </a:gs>
              <a:gs pos="100000">
                <a:srgbClr val="4F81BD">
                  <a:alpha val="42745"/>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4" name="Google Shape;104;p2"/>
          <p:cNvSpPr/>
          <p:nvPr/>
        </p:nvSpPr>
        <p:spPr>
          <a:xfrm rot="5400000" flipH="1">
            <a:off x="-1914822" y="1914808"/>
            <a:ext cx="6858003" cy="3028376"/>
          </a:xfrm>
          <a:prstGeom prst="rect">
            <a:avLst/>
          </a:prstGeom>
          <a:gradFill>
            <a:gsLst>
              <a:gs pos="0">
                <a:srgbClr val="000000">
                  <a:alpha val="0"/>
                </a:srgbClr>
              </a:gs>
              <a:gs pos="99000">
                <a:srgbClr val="93B3D7">
                  <a:alpha val="10980"/>
                </a:srgbClr>
              </a:gs>
              <a:gs pos="100000">
                <a:srgbClr val="93B3D7">
                  <a:alpha val="10980"/>
                </a:srgbClr>
              </a:gs>
            </a:gsLst>
            <a:lin ang="7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5" name="Google Shape;105;p2"/>
          <p:cNvSpPr txBox="1">
            <a:spLocks noGrp="1"/>
          </p:cNvSpPr>
          <p:nvPr>
            <p:ph type="title"/>
          </p:nvPr>
        </p:nvSpPr>
        <p:spPr>
          <a:xfrm>
            <a:off x="439858" y="1683756"/>
            <a:ext cx="2336449" cy="2396359"/>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rgbClr val="FFFFFF"/>
              </a:buClr>
              <a:buSzPts val="3500"/>
              <a:buFont typeface="Calibri"/>
              <a:buNone/>
            </a:pPr>
            <a:r>
              <a:rPr lang="cs-CZ" sz="3500">
                <a:solidFill>
                  <a:srgbClr val="FFFFFF"/>
                </a:solidFill>
              </a:rPr>
              <a:t>Cíle výzkumu</a:t>
            </a:r>
            <a:endParaRPr/>
          </a:p>
        </p:txBody>
      </p:sp>
      <p:grpSp>
        <p:nvGrpSpPr>
          <p:cNvPr id="106" name="Google Shape;106;p2"/>
          <p:cNvGrpSpPr/>
          <p:nvPr/>
        </p:nvGrpSpPr>
        <p:grpSpPr>
          <a:xfrm>
            <a:off x="3678789" y="646392"/>
            <a:ext cx="5000124" cy="5373865"/>
            <a:chOff x="0" y="40027"/>
            <a:chExt cx="5000124" cy="5373865"/>
          </a:xfrm>
        </p:grpSpPr>
        <p:sp>
          <p:nvSpPr>
            <p:cNvPr id="107" name="Google Shape;107;p2"/>
            <p:cNvSpPr/>
            <p:nvPr/>
          </p:nvSpPr>
          <p:spPr>
            <a:xfrm>
              <a:off x="0" y="40027"/>
              <a:ext cx="5000124" cy="1731768"/>
            </a:xfrm>
            <a:prstGeom prst="roundRect">
              <a:avLst>
                <a:gd name="adj" fmla="val 16667"/>
              </a:avLst>
            </a:prstGeom>
            <a:gradFill>
              <a:gsLst>
                <a:gs pos="0">
                  <a:srgbClr val="36B7D7"/>
                </a:gs>
                <a:gs pos="100000">
                  <a:srgbClr val="90EFFF"/>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2"/>
            <p:cNvSpPr txBox="1"/>
            <p:nvPr/>
          </p:nvSpPr>
          <p:spPr>
            <a:xfrm>
              <a:off x="84538" y="124565"/>
              <a:ext cx="4831048" cy="1562692"/>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Posílit hlasy Romů a Romek</a:t>
              </a:r>
              <a:endParaRPr sz="3100" b="0" i="0" u="none" strike="noStrike" cap="none">
                <a:solidFill>
                  <a:schemeClr val="lt1"/>
                </a:solidFill>
                <a:latin typeface="Calibri"/>
                <a:ea typeface="Calibri"/>
                <a:cs typeface="Calibri"/>
                <a:sym typeface="Calibri"/>
              </a:endParaRPr>
            </a:p>
          </p:txBody>
        </p:sp>
        <p:sp>
          <p:nvSpPr>
            <p:cNvPr id="109" name="Google Shape;109;p2"/>
            <p:cNvSpPr/>
            <p:nvPr/>
          </p:nvSpPr>
          <p:spPr>
            <a:xfrm>
              <a:off x="0" y="1861075"/>
              <a:ext cx="5000124" cy="1731768"/>
            </a:xfrm>
            <a:prstGeom prst="roundRect">
              <a:avLst>
                <a:gd name="adj" fmla="val 16667"/>
              </a:avLst>
            </a:prstGeom>
            <a:gradFill>
              <a:gsLst>
                <a:gs pos="0">
                  <a:srgbClr val="4FF62D"/>
                </a:gs>
                <a:gs pos="100000">
                  <a:srgbClr val="8FFF81"/>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2"/>
            <p:cNvSpPr txBox="1"/>
            <p:nvPr/>
          </p:nvSpPr>
          <p:spPr>
            <a:xfrm>
              <a:off x="84538" y="1945613"/>
              <a:ext cx="4831048" cy="1562692"/>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Ukázat, jak</a:t>
              </a:r>
              <a:r>
                <a:rPr lang="cs-CZ" sz="3100">
                  <a:solidFill>
                    <a:schemeClr val="lt1"/>
                  </a:solidFill>
                  <a:latin typeface="Calibri"/>
                  <a:ea typeface="Calibri"/>
                  <a:cs typeface="Calibri"/>
                  <a:sym typeface="Calibri"/>
                </a:rPr>
                <a:t> </a:t>
              </a:r>
              <a:r>
                <a:rPr lang="cs-CZ" sz="3100" b="0" i="0" u="none" strike="noStrike" cap="none">
                  <a:solidFill>
                    <a:schemeClr val="lt1"/>
                  </a:solidFill>
                  <a:latin typeface="Calibri"/>
                  <a:ea typeface="Calibri"/>
                  <a:cs typeface="Calibri"/>
                  <a:sym typeface="Calibri"/>
                </a:rPr>
                <a:t>vnímají a prožívají </a:t>
              </a:r>
              <a:r>
                <a:rPr lang="cs-CZ" sz="3100">
                  <a:solidFill>
                    <a:schemeClr val="lt1"/>
                  </a:solidFill>
                  <a:latin typeface="Calibri"/>
                  <a:ea typeface="Calibri"/>
                  <a:cs typeface="Calibri"/>
                  <a:sym typeface="Calibri"/>
                </a:rPr>
                <a:t>protiromský rasismus samotní </a:t>
              </a:r>
              <a:r>
                <a:rPr lang="cs-CZ" sz="3100" b="0" i="0" u="none" strike="noStrike" cap="none">
                  <a:solidFill>
                    <a:schemeClr val="lt1"/>
                  </a:solidFill>
                  <a:latin typeface="Calibri"/>
                  <a:ea typeface="Calibri"/>
                  <a:cs typeface="Calibri"/>
                  <a:sym typeface="Calibri"/>
                </a:rPr>
                <a:t>Romové</a:t>
              </a:r>
              <a:endParaRPr sz="3100" b="0" i="0" u="none" strike="noStrike" cap="none">
                <a:solidFill>
                  <a:schemeClr val="lt1"/>
                </a:solidFill>
                <a:latin typeface="Calibri"/>
                <a:ea typeface="Calibri"/>
                <a:cs typeface="Calibri"/>
                <a:sym typeface="Calibri"/>
              </a:endParaRPr>
            </a:p>
          </p:txBody>
        </p:sp>
        <p:sp>
          <p:nvSpPr>
            <p:cNvPr id="111" name="Google Shape;111;p2"/>
            <p:cNvSpPr/>
            <p:nvPr/>
          </p:nvSpPr>
          <p:spPr>
            <a:xfrm>
              <a:off x="0" y="3682124"/>
              <a:ext cx="5000124" cy="1731768"/>
            </a:xfrm>
            <a:prstGeom prst="roundRect">
              <a:avLst>
                <a:gd name="adj" fmla="val 16667"/>
              </a:avLst>
            </a:prstGeom>
            <a:gradFill>
              <a:gsLst>
                <a:gs pos="0">
                  <a:srgbClr val="FF9129"/>
                </a:gs>
                <a:gs pos="100000">
                  <a:srgbClr val="FFB6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2"/>
            <p:cNvSpPr txBox="1"/>
            <p:nvPr/>
          </p:nvSpPr>
          <p:spPr>
            <a:xfrm>
              <a:off x="84538" y="3766662"/>
              <a:ext cx="4831048" cy="1562692"/>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Přispět k porozumění každodenní realit</a:t>
              </a:r>
              <a:r>
                <a:rPr lang="cs-CZ" sz="3100">
                  <a:solidFill>
                    <a:schemeClr val="lt1"/>
                  </a:solidFill>
                  <a:latin typeface="Calibri"/>
                  <a:ea typeface="Calibri"/>
                  <a:cs typeface="Calibri"/>
                  <a:sym typeface="Calibri"/>
                </a:rPr>
                <a:t>y</a:t>
              </a:r>
              <a:r>
                <a:rPr lang="cs-CZ" sz="3100" b="0" i="0" u="none" strike="noStrike" cap="none">
                  <a:solidFill>
                    <a:schemeClr val="lt1"/>
                  </a:solidFill>
                  <a:latin typeface="Calibri"/>
                  <a:ea typeface="Calibri"/>
                  <a:cs typeface="Calibri"/>
                  <a:sym typeface="Calibri"/>
                </a:rPr>
                <a:t> diskriminace</a:t>
              </a:r>
              <a:endParaRPr sz="3100" b="0" i="0" u="none" strike="noStrike" cap="none">
                <a:solidFill>
                  <a:schemeClr val="lt1"/>
                </a:solidFill>
                <a:latin typeface="Calibri"/>
                <a:ea typeface="Calibri"/>
                <a:cs typeface="Calibri"/>
                <a:sym typeface="Calibri"/>
              </a:endParaRPr>
            </a:p>
          </p:txBody>
        </p:sp>
      </p:grpSp>
      <p:pic>
        <p:nvPicPr>
          <p:cNvPr id="113" name="Google Shape;113;p2"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97"/>
        <p:cNvGrpSpPr/>
        <p:nvPr/>
      </p:nvGrpSpPr>
      <p:grpSpPr>
        <a:xfrm>
          <a:off x="0" y="0"/>
          <a:ext cx="0" cy="0"/>
          <a:chOff x="0" y="0"/>
          <a:chExt cx="0" cy="0"/>
        </a:xfrm>
      </p:grpSpPr>
      <p:sp>
        <p:nvSpPr>
          <p:cNvPr id="398" name="Google Shape;398;p21"/>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99" name="Google Shape;399;p21"/>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00" name="Google Shape;400;p21"/>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01" name="Google Shape;401;p21"/>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02" name="Google Shape;402;p21"/>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Bydlení a práce</a:t>
            </a:r>
            <a:endParaRPr/>
          </a:p>
        </p:txBody>
      </p:sp>
      <p:grpSp>
        <p:nvGrpSpPr>
          <p:cNvPr id="403" name="Google Shape;403;p21"/>
          <p:cNvGrpSpPr/>
          <p:nvPr/>
        </p:nvGrpSpPr>
        <p:grpSpPr>
          <a:xfrm>
            <a:off x="483042" y="3607158"/>
            <a:ext cx="8195870" cy="1707046"/>
            <a:chOff x="0" y="991179"/>
            <a:chExt cx="8195870" cy="1707046"/>
          </a:xfrm>
        </p:grpSpPr>
        <p:sp>
          <p:nvSpPr>
            <p:cNvPr id="404" name="Google Shape;404;p21"/>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1"/>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1"/>
            <p:cNvSpPr txBox="1"/>
            <p:nvPr/>
          </p:nvSpPr>
          <p:spPr>
            <a:xfrm>
              <a:off x="298991"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Odmítání při hledání zaměstnání a bydlení</a:t>
              </a:r>
              <a:endParaRPr sz="2100" b="0" i="0" u="none" strike="noStrike" cap="none">
                <a:solidFill>
                  <a:schemeClr val="dk1"/>
                </a:solidFill>
                <a:latin typeface="Calibri"/>
                <a:ea typeface="Calibri"/>
                <a:cs typeface="Calibri"/>
                <a:sym typeface="Calibri"/>
              </a:endParaRPr>
            </a:p>
          </p:txBody>
        </p:sp>
        <p:sp>
          <p:nvSpPr>
            <p:cNvPr id="407" name="Google Shape;407;p21"/>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1"/>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1"/>
            <p:cNvSpPr txBox="1"/>
            <p:nvPr/>
          </p:nvSpPr>
          <p:spPr>
            <a:xfrm>
              <a:off x="3116322"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Předsudky o neschopnosti pracovat</a:t>
              </a:r>
              <a:endParaRPr sz="2100" b="0" i="0" u="none" strike="noStrike" cap="none">
                <a:solidFill>
                  <a:schemeClr val="dk1"/>
                </a:solidFill>
                <a:latin typeface="Calibri"/>
                <a:ea typeface="Calibri"/>
                <a:cs typeface="Calibri"/>
                <a:sym typeface="Calibri"/>
              </a:endParaRPr>
            </a:p>
          </p:txBody>
        </p:sp>
        <p:sp>
          <p:nvSpPr>
            <p:cNvPr id="410" name="Google Shape;410;p21"/>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1"/>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1"/>
            <p:cNvSpPr txBox="1"/>
            <p:nvPr/>
          </p:nvSpPr>
          <p:spPr>
            <a:xfrm>
              <a:off x="5933653"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Ekonomické znevýhodnění</a:t>
              </a:r>
              <a:endParaRPr sz="2100" b="0" i="0" u="none" strike="noStrike" cap="none">
                <a:solidFill>
                  <a:schemeClr val="dk1"/>
                </a:solidFill>
                <a:latin typeface="Calibri"/>
                <a:ea typeface="Calibri"/>
                <a:cs typeface="Calibri"/>
                <a:sym typeface="Calibri"/>
              </a:endParaRPr>
            </a:p>
          </p:txBody>
        </p:sp>
      </p:grpSp>
      <p:pic>
        <p:nvPicPr>
          <p:cNvPr id="413" name="Google Shape;413;p21"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17"/>
        <p:cNvGrpSpPr/>
        <p:nvPr/>
      </p:nvGrpSpPr>
      <p:grpSpPr>
        <a:xfrm>
          <a:off x="0" y="0"/>
          <a:ext cx="0" cy="0"/>
          <a:chOff x="0" y="0"/>
          <a:chExt cx="0" cy="0"/>
        </a:xfrm>
      </p:grpSpPr>
      <p:sp>
        <p:nvSpPr>
          <p:cNvPr id="418" name="Google Shape;418;p22"/>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19" name="Google Shape;419;p22"/>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20" name="Google Shape;420;p22"/>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21" name="Google Shape;421;p22"/>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22" name="Google Shape;422;p22"/>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Zdravotnictví a instituce</a:t>
            </a:r>
            <a:endParaRPr/>
          </a:p>
        </p:txBody>
      </p:sp>
      <p:grpSp>
        <p:nvGrpSpPr>
          <p:cNvPr id="423" name="Google Shape;423;p22"/>
          <p:cNvGrpSpPr/>
          <p:nvPr/>
        </p:nvGrpSpPr>
        <p:grpSpPr>
          <a:xfrm>
            <a:off x="483042" y="3607158"/>
            <a:ext cx="8195870" cy="1707046"/>
            <a:chOff x="0" y="991179"/>
            <a:chExt cx="8195870" cy="1707046"/>
          </a:xfrm>
        </p:grpSpPr>
        <p:sp>
          <p:nvSpPr>
            <p:cNvPr id="424" name="Google Shape;424;p22"/>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2"/>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2"/>
            <p:cNvSpPr txBox="1"/>
            <p:nvPr/>
          </p:nvSpPr>
          <p:spPr>
            <a:xfrm>
              <a:off x="298991" y="1277365"/>
              <a:ext cx="2219346" cy="1377989"/>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cs-CZ" sz="2700" b="0" i="0" u="none" strike="noStrike" cap="none">
                  <a:solidFill>
                    <a:schemeClr val="dk1"/>
                  </a:solidFill>
                  <a:latin typeface="Calibri"/>
                  <a:ea typeface="Calibri"/>
                  <a:cs typeface="Calibri"/>
                  <a:sym typeface="Calibri"/>
                </a:rPr>
                <a:t>• Obavy z nedostatečné péče</a:t>
              </a:r>
              <a:endParaRPr sz="2700" b="0" i="0" u="none" strike="noStrike" cap="none">
                <a:solidFill>
                  <a:schemeClr val="dk1"/>
                </a:solidFill>
                <a:latin typeface="Calibri"/>
                <a:ea typeface="Calibri"/>
                <a:cs typeface="Calibri"/>
                <a:sym typeface="Calibri"/>
              </a:endParaRPr>
            </a:p>
          </p:txBody>
        </p:sp>
        <p:sp>
          <p:nvSpPr>
            <p:cNvPr id="427" name="Google Shape;427;p22"/>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2"/>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2"/>
            <p:cNvSpPr txBox="1"/>
            <p:nvPr/>
          </p:nvSpPr>
          <p:spPr>
            <a:xfrm>
              <a:off x="3116322" y="1277365"/>
              <a:ext cx="2219346" cy="1377989"/>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cs-CZ" sz="2700" b="0" i="0" u="none" strike="noStrike" cap="none">
                  <a:solidFill>
                    <a:schemeClr val="dk1"/>
                  </a:solidFill>
                  <a:latin typeface="Calibri"/>
                  <a:ea typeface="Calibri"/>
                  <a:cs typeface="Calibri"/>
                  <a:sym typeface="Calibri"/>
                </a:rPr>
                <a:t>• Nedůvěra na úřadech a u policie</a:t>
              </a:r>
              <a:endParaRPr sz="2700" b="0" i="0" u="none" strike="noStrike" cap="none">
                <a:solidFill>
                  <a:schemeClr val="dk1"/>
                </a:solidFill>
                <a:latin typeface="Calibri"/>
                <a:ea typeface="Calibri"/>
                <a:cs typeface="Calibri"/>
                <a:sym typeface="Calibri"/>
              </a:endParaRPr>
            </a:p>
          </p:txBody>
        </p:sp>
        <p:sp>
          <p:nvSpPr>
            <p:cNvPr id="430" name="Google Shape;430;p22"/>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2"/>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2"/>
            <p:cNvSpPr txBox="1"/>
            <p:nvPr/>
          </p:nvSpPr>
          <p:spPr>
            <a:xfrm>
              <a:off x="5933653" y="1277365"/>
              <a:ext cx="2219346" cy="1377989"/>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cs-CZ" sz="2700" b="0" i="0" u="none" strike="noStrike" cap="none">
                  <a:solidFill>
                    <a:schemeClr val="dk1"/>
                  </a:solidFill>
                  <a:latin typeface="Calibri"/>
                  <a:ea typeface="Calibri"/>
                  <a:cs typeface="Calibri"/>
                  <a:sym typeface="Calibri"/>
                </a:rPr>
                <a:t>• Připomínky nucených sterilizací</a:t>
              </a:r>
              <a:endParaRPr sz="2700" b="0" i="0" u="none" strike="noStrike" cap="none">
                <a:solidFill>
                  <a:schemeClr val="dk1"/>
                </a:solidFill>
                <a:latin typeface="Calibri"/>
                <a:ea typeface="Calibri"/>
                <a:cs typeface="Calibri"/>
                <a:sym typeface="Calibri"/>
              </a:endParaRPr>
            </a:p>
          </p:txBody>
        </p:sp>
      </p:grpSp>
      <p:pic>
        <p:nvPicPr>
          <p:cNvPr id="433" name="Google Shape;433;p22"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37"/>
        <p:cNvGrpSpPr/>
        <p:nvPr/>
      </p:nvGrpSpPr>
      <p:grpSpPr>
        <a:xfrm>
          <a:off x="0" y="0"/>
          <a:ext cx="0" cy="0"/>
          <a:chOff x="0" y="0"/>
          <a:chExt cx="0" cy="0"/>
        </a:xfrm>
      </p:grpSpPr>
      <p:sp>
        <p:nvSpPr>
          <p:cNvPr id="438" name="Google Shape;438;p23"/>
          <p:cNvSpPr/>
          <p:nvPr/>
        </p:nvSpPr>
        <p:spPr>
          <a:xfrm>
            <a:off x="2286"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39" name="Google Shape;439;p23"/>
          <p:cNvSpPr/>
          <p:nvPr/>
        </p:nvSpPr>
        <p:spPr>
          <a:xfrm>
            <a:off x="0" y="0"/>
            <a:ext cx="3125454"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40" name="Google Shape;440;p23"/>
          <p:cNvSpPr txBox="1">
            <a:spLocks noGrp="1"/>
          </p:cNvSpPr>
          <p:nvPr>
            <p:ph type="title"/>
          </p:nvPr>
        </p:nvSpPr>
        <p:spPr>
          <a:xfrm>
            <a:off x="515125" y="1153572"/>
            <a:ext cx="2400300" cy="44611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cs-CZ">
                <a:solidFill>
                  <a:srgbClr val="FFFFFF"/>
                </a:solidFill>
              </a:rPr>
              <a:t>Výpověď</a:t>
            </a:r>
            <a:endParaRPr/>
          </a:p>
        </p:txBody>
      </p:sp>
      <p:sp>
        <p:nvSpPr>
          <p:cNvPr id="441" name="Google Shape;441;p23"/>
          <p:cNvSpPr txBox="1">
            <a:spLocks noGrp="1"/>
          </p:cNvSpPr>
          <p:nvPr>
            <p:ph type="body" idx="1"/>
          </p:nvPr>
        </p:nvSpPr>
        <p:spPr>
          <a:xfrm>
            <a:off x="3335481" y="591344"/>
            <a:ext cx="5179868" cy="5585619"/>
          </a:xfrm>
          <a:prstGeom prst="rect">
            <a:avLst/>
          </a:prstGeom>
          <a:noFill/>
          <a:ln>
            <a:noFill/>
          </a:ln>
        </p:spPr>
        <p:txBody>
          <a:bodyPr spcFirstLastPara="1" wrap="square" lIns="91425" tIns="45700" rIns="91425" bIns="45700" anchor="ctr" anchorCtr="0">
            <a:normAutofit/>
          </a:bodyPr>
          <a:lstStyle/>
          <a:p>
            <a:pPr marL="342900" lvl="0" indent="-342900" algn="l" rtl="0">
              <a:lnSpc>
                <a:spcPct val="90000"/>
              </a:lnSpc>
              <a:spcBef>
                <a:spcPts val="0"/>
              </a:spcBef>
              <a:spcAft>
                <a:spcPts val="0"/>
              </a:spcAft>
              <a:buClr>
                <a:schemeClr val="dk1"/>
              </a:buClr>
              <a:buSzPts val="2700"/>
              <a:buChar char="•"/>
            </a:pPr>
            <a:r>
              <a:rPr lang="cs-CZ" sz="2700"/>
              <a:t>„Spousta doktorů, kteří neví, že mám titul, se mnou mluví jako s debilem. Omlouvám se za výraz, ale vlastně mě to uráží. Připadám si vždycky jak nějaký úplně neschopný člověk. Navíc vnímáte, jak po té, kdy v kartotéce zjistí, že jsem magistra, úplně změní svůj přístup v tom, jak se mnou komunikují. Často si pak říkám, že oni považují Romy za úplné nuly.“ (Žena, 35 let)</a:t>
            </a:r>
            <a:endParaRPr/>
          </a:p>
        </p:txBody>
      </p:sp>
      <p:pic>
        <p:nvPicPr>
          <p:cNvPr id="442" name="Google Shape;442;p23"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46"/>
        <p:cNvGrpSpPr/>
        <p:nvPr/>
      </p:nvGrpSpPr>
      <p:grpSpPr>
        <a:xfrm>
          <a:off x="0" y="0"/>
          <a:ext cx="0" cy="0"/>
          <a:chOff x="0" y="0"/>
          <a:chExt cx="0" cy="0"/>
        </a:xfrm>
      </p:grpSpPr>
      <p:sp>
        <p:nvSpPr>
          <p:cNvPr id="447" name="Google Shape;447;p24"/>
          <p:cNvSpPr/>
          <p:nvPr/>
        </p:nvSpPr>
        <p:spPr>
          <a:xfrm>
            <a:off x="2286" y="0"/>
            <a:ext cx="9141714"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48" name="Google Shape;448;p24"/>
          <p:cNvSpPr/>
          <p:nvPr/>
        </p:nvSpPr>
        <p:spPr>
          <a:xfrm>
            <a:off x="0" y="0"/>
            <a:ext cx="3125454"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49" name="Google Shape;449;p24"/>
          <p:cNvSpPr txBox="1">
            <a:spLocks noGrp="1"/>
          </p:cNvSpPr>
          <p:nvPr>
            <p:ph type="title"/>
          </p:nvPr>
        </p:nvSpPr>
        <p:spPr>
          <a:xfrm>
            <a:off x="515125" y="1153572"/>
            <a:ext cx="2400300" cy="4461163"/>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4400"/>
              <a:buFont typeface="Calibri"/>
              <a:buNone/>
            </a:pPr>
            <a:r>
              <a:rPr lang="cs-CZ">
                <a:solidFill>
                  <a:srgbClr val="FFFFFF"/>
                </a:solidFill>
              </a:rPr>
              <a:t>Výpověď</a:t>
            </a:r>
            <a:endParaRPr/>
          </a:p>
        </p:txBody>
      </p:sp>
      <p:sp>
        <p:nvSpPr>
          <p:cNvPr id="450" name="Google Shape;450;p24"/>
          <p:cNvSpPr txBox="1">
            <a:spLocks noGrp="1"/>
          </p:cNvSpPr>
          <p:nvPr>
            <p:ph type="body" idx="1"/>
          </p:nvPr>
        </p:nvSpPr>
        <p:spPr>
          <a:xfrm>
            <a:off x="3335481" y="591344"/>
            <a:ext cx="5179868" cy="5585619"/>
          </a:xfrm>
          <a:prstGeom prst="rect">
            <a:avLst/>
          </a:prstGeom>
          <a:noFill/>
          <a:ln>
            <a:noFill/>
          </a:ln>
        </p:spPr>
        <p:txBody>
          <a:bodyPr spcFirstLastPara="1" wrap="square" lIns="91425" tIns="45700" rIns="91425" bIns="45700" anchor="ctr" anchorCtr="0">
            <a:normAutofit/>
          </a:bodyPr>
          <a:lstStyle/>
          <a:p>
            <a:pPr marL="342900" lvl="0" indent="-342900" algn="l" rtl="0">
              <a:spcBef>
                <a:spcPts val="0"/>
              </a:spcBef>
              <a:spcAft>
                <a:spcPts val="0"/>
              </a:spcAft>
              <a:buClr>
                <a:schemeClr val="dk1"/>
              </a:buClr>
              <a:buSzPts val="3200"/>
              <a:buChar char="•"/>
            </a:pPr>
            <a:r>
              <a:rPr lang="cs-CZ"/>
              <a:t>„Když jsem si šel měnit adresu a spletl si něco v tom formuláři a chtěl jiný, tak mi na městské části Praha 2 řekla proboha, a kolik vás tam bude bydlet.” (Muž, neudává věk)</a:t>
            </a:r>
            <a:endParaRPr/>
          </a:p>
        </p:txBody>
      </p:sp>
      <p:pic>
        <p:nvPicPr>
          <p:cNvPr id="451" name="Google Shape;451;p24"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C9DBB4A0-BEE3-CECE-57C2-5EC0F6727B63}"/>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Vliv na každodenní život</a:t>
            </a:r>
          </a:p>
        </p:txBody>
      </p:sp>
      <p:graphicFrame>
        <p:nvGraphicFramePr>
          <p:cNvPr id="5" name="Zástupný text 2">
            <a:extLst>
              <a:ext uri="{FF2B5EF4-FFF2-40B4-BE49-F238E27FC236}">
                <a16:creationId xmlns:a16="http://schemas.microsoft.com/office/drawing/2014/main" id="{6641EF06-2DDB-2898-2CD5-CE6A4D4B613B}"/>
              </a:ext>
            </a:extLst>
          </p:cNvPr>
          <p:cNvGraphicFramePr/>
          <p:nvPr>
            <p:extLst>
              <p:ext uri="{D42A27DB-BD31-4B8C-83A1-F6EECF244321}">
                <p14:modId xmlns:p14="http://schemas.microsoft.com/office/powerpoint/2010/main" val="3940383520"/>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5886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D2C77654-D81A-2E48-831A-4382DB93B775}"/>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Vliv na každodenní život</a:t>
            </a:r>
          </a:p>
        </p:txBody>
      </p:sp>
      <p:graphicFrame>
        <p:nvGraphicFramePr>
          <p:cNvPr id="5" name="Zástupný text 2">
            <a:extLst>
              <a:ext uri="{FF2B5EF4-FFF2-40B4-BE49-F238E27FC236}">
                <a16:creationId xmlns:a16="http://schemas.microsoft.com/office/drawing/2014/main" id="{8C138F1C-0AF6-5803-3011-F5422573589E}"/>
              </a:ext>
            </a:extLst>
          </p:cNvPr>
          <p:cNvGraphicFramePr/>
          <p:nvPr>
            <p:extLst>
              <p:ext uri="{D42A27DB-BD31-4B8C-83A1-F6EECF244321}">
                <p14:modId xmlns:p14="http://schemas.microsoft.com/office/powerpoint/2010/main" val="1135017895"/>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571830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63AD265B-B649-33DB-B388-E6E912FA5436}"/>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Sociální sítě</a:t>
            </a:r>
          </a:p>
        </p:txBody>
      </p:sp>
      <p:graphicFrame>
        <p:nvGraphicFramePr>
          <p:cNvPr id="5" name="Zástupný text 2">
            <a:extLst>
              <a:ext uri="{FF2B5EF4-FFF2-40B4-BE49-F238E27FC236}">
                <a16:creationId xmlns:a16="http://schemas.microsoft.com/office/drawing/2014/main" id="{4FF5946F-E73C-7264-6937-E5DE0643D979}"/>
              </a:ext>
            </a:extLst>
          </p:cNvPr>
          <p:cNvGraphicFramePr/>
          <p:nvPr>
            <p:extLst>
              <p:ext uri="{D42A27DB-BD31-4B8C-83A1-F6EECF244321}">
                <p14:modId xmlns:p14="http://schemas.microsoft.com/office/powerpoint/2010/main" val="2724557999"/>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7635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F8BEE415-9DE8-96F8-D84B-B267B2C9C00F}"/>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Rodina a příprava na anticiganismus</a:t>
            </a:r>
          </a:p>
        </p:txBody>
      </p:sp>
      <p:graphicFrame>
        <p:nvGraphicFramePr>
          <p:cNvPr id="5" name="Zástupný text 2">
            <a:extLst>
              <a:ext uri="{FF2B5EF4-FFF2-40B4-BE49-F238E27FC236}">
                <a16:creationId xmlns:a16="http://schemas.microsoft.com/office/drawing/2014/main" id="{E5D21A47-7F9B-CC8A-1EC6-D91C3EE46A65}"/>
              </a:ext>
            </a:extLst>
          </p:cNvPr>
          <p:cNvGraphicFramePr/>
          <p:nvPr>
            <p:extLst>
              <p:ext uri="{D42A27DB-BD31-4B8C-83A1-F6EECF244321}">
                <p14:modId xmlns:p14="http://schemas.microsoft.com/office/powerpoint/2010/main" val="4293468177"/>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760091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336136" y="1336710"/>
            <a:ext cx="6858000" cy="418458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088181" y="1092216"/>
            <a:ext cx="6346209" cy="418206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33933" y="3515977"/>
            <a:ext cx="2501979" cy="418206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176002" y="1496845"/>
            <a:ext cx="6858001" cy="3864309"/>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277" y="1668285"/>
            <a:ext cx="4318303" cy="3238727"/>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2DEA9E18-5682-5E5F-B16C-5BDDFBDB7E99}"/>
              </a:ext>
            </a:extLst>
          </p:cNvPr>
          <p:cNvSpPr>
            <a:spLocks noGrp="1"/>
          </p:cNvSpPr>
          <p:nvPr>
            <p:ph type="title"/>
          </p:nvPr>
        </p:nvSpPr>
        <p:spPr>
          <a:xfrm>
            <a:off x="619797" y="586855"/>
            <a:ext cx="3172575" cy="3387497"/>
          </a:xfrm>
        </p:spPr>
        <p:txBody>
          <a:bodyPr anchor="b">
            <a:normAutofit/>
          </a:bodyPr>
          <a:lstStyle/>
          <a:p>
            <a:pPr algn="r"/>
            <a:r>
              <a:rPr lang="cs-CZ" sz="3500">
                <a:solidFill>
                  <a:srgbClr val="FFFFFF"/>
                </a:solidFill>
              </a:rPr>
              <a:t>Zkušenosti s anticiganismem</a:t>
            </a:r>
          </a:p>
        </p:txBody>
      </p:sp>
      <p:sp>
        <p:nvSpPr>
          <p:cNvPr id="3" name="Zástupný text 2">
            <a:extLst>
              <a:ext uri="{FF2B5EF4-FFF2-40B4-BE49-F238E27FC236}">
                <a16:creationId xmlns:a16="http://schemas.microsoft.com/office/drawing/2014/main" id="{57E5DBF5-BECC-3258-2101-B9BE5366DB7E}"/>
              </a:ext>
            </a:extLst>
          </p:cNvPr>
          <p:cNvSpPr>
            <a:spLocks noGrp="1"/>
          </p:cNvSpPr>
          <p:nvPr>
            <p:ph type="body" idx="1"/>
          </p:nvPr>
        </p:nvSpPr>
        <p:spPr>
          <a:xfrm>
            <a:off x="4877368" y="649480"/>
            <a:ext cx="3646835" cy="5546047"/>
          </a:xfrm>
        </p:spPr>
        <p:txBody>
          <a:bodyPr anchor="ctr">
            <a:normAutofit/>
          </a:bodyPr>
          <a:lstStyle/>
          <a:p>
            <a:r>
              <a:rPr lang="cs-CZ" sz="1700"/>
              <a:t>Fyzické napadení a strach o život</a:t>
            </a:r>
          </a:p>
          <a:p>
            <a:r>
              <a:rPr lang="cs-CZ" sz="1700"/>
              <a:t>Diskriminace v bydlení a při hledání práce</a:t>
            </a:r>
          </a:p>
          <a:p>
            <a:r>
              <a:rPr lang="cs-CZ" sz="1700"/>
              <a:t>Ponížení a urážky</a:t>
            </a:r>
          </a:p>
          <a:p>
            <a:r>
              <a:rPr lang="cs-CZ" sz="1700"/>
              <a:t>Rasismus zaměřený na děti</a:t>
            </a:r>
          </a:p>
          <a:p>
            <a:r>
              <a:rPr lang="cs-CZ" sz="1700"/>
              <a:t>Dlouhodobý psychický dopad - pocity vyčerpání, emoční otupělost či přetrvávající úzkost, které se staly trvalou součástí jejich každodenního života.</a:t>
            </a:r>
          </a:p>
        </p:txBody>
      </p:sp>
    </p:spTree>
    <p:extLst>
      <p:ext uri="{BB962C8B-B14F-4D97-AF65-F5344CB8AC3E}">
        <p14:creationId xmlns:p14="http://schemas.microsoft.com/office/powerpoint/2010/main" val="23870594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ADF76DAE-8C29-3A7E-045A-B8574BBCF27A}"/>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Podpora od majority</a:t>
            </a:r>
          </a:p>
        </p:txBody>
      </p:sp>
      <p:graphicFrame>
        <p:nvGraphicFramePr>
          <p:cNvPr id="5" name="Zástupný text 2">
            <a:extLst>
              <a:ext uri="{FF2B5EF4-FFF2-40B4-BE49-F238E27FC236}">
                <a16:creationId xmlns:a16="http://schemas.microsoft.com/office/drawing/2014/main" id="{3C3753F4-D4E5-5862-A7D5-0002C37E9F05}"/>
              </a:ext>
            </a:extLst>
          </p:cNvPr>
          <p:cNvGraphicFramePr/>
          <p:nvPr>
            <p:extLst>
              <p:ext uri="{D42A27DB-BD31-4B8C-83A1-F6EECF244321}">
                <p14:modId xmlns:p14="http://schemas.microsoft.com/office/powerpoint/2010/main" val="874142342"/>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552947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7"/>
        <p:cNvGrpSpPr/>
        <p:nvPr/>
      </p:nvGrpSpPr>
      <p:grpSpPr>
        <a:xfrm>
          <a:off x="0" y="0"/>
          <a:ext cx="0" cy="0"/>
          <a:chOff x="0" y="0"/>
          <a:chExt cx="0" cy="0"/>
        </a:xfrm>
      </p:grpSpPr>
      <p:sp>
        <p:nvSpPr>
          <p:cNvPr id="118" name="Google Shape;118;p3"/>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9" name="Google Shape;119;p3"/>
          <p:cNvSpPr/>
          <p:nvPr/>
        </p:nvSpPr>
        <p:spPr>
          <a:xfrm rot="5400000" flipH="1">
            <a:off x="-1914813" y="1914812"/>
            <a:ext cx="6858000" cy="3028377"/>
          </a:xfrm>
          <a:prstGeom prst="rect">
            <a:avLst/>
          </a:prstGeom>
          <a:gradFill>
            <a:gsLst>
              <a:gs pos="0">
                <a:srgbClr val="000000"/>
              </a:gs>
              <a:gs pos="8000">
                <a:srgbClr val="000000"/>
              </a:gs>
              <a:gs pos="100000">
                <a:srgbClr val="366092"/>
              </a:gs>
            </a:gsLst>
            <a:lin ang="3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0" name="Google Shape;120;p3"/>
          <p:cNvSpPr/>
          <p:nvPr/>
        </p:nvSpPr>
        <p:spPr>
          <a:xfrm rot="5400000" flipH="1">
            <a:off x="-1914814" y="1924949"/>
            <a:ext cx="6857999" cy="3028379"/>
          </a:xfrm>
          <a:prstGeom prst="rect">
            <a:avLst/>
          </a:prstGeom>
          <a:gradFill>
            <a:gsLst>
              <a:gs pos="0">
                <a:srgbClr val="000000">
                  <a:alpha val="0"/>
                </a:srgbClr>
              </a:gs>
              <a:gs pos="99000">
                <a:srgbClr val="4F81BD">
                  <a:alpha val="45882"/>
                </a:srgbClr>
              </a:gs>
              <a:gs pos="100000">
                <a:srgbClr val="4F81BD">
                  <a:alpha val="45882"/>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1" name="Google Shape;121;p3"/>
          <p:cNvSpPr/>
          <p:nvPr/>
        </p:nvSpPr>
        <p:spPr>
          <a:xfrm rot="5400000" flipH="1">
            <a:off x="263195" y="4092815"/>
            <a:ext cx="2501979" cy="3028381"/>
          </a:xfrm>
          <a:prstGeom prst="rect">
            <a:avLst/>
          </a:prstGeom>
          <a:gradFill>
            <a:gsLst>
              <a:gs pos="0">
                <a:srgbClr val="4F81BD">
                  <a:alpha val="28627"/>
                </a:srgbClr>
              </a:gs>
              <a:gs pos="2000">
                <a:srgbClr val="4F81BD">
                  <a:alpha val="28627"/>
                </a:srgbClr>
              </a:gs>
              <a:gs pos="100000">
                <a:srgbClr val="000000">
                  <a:alpha val="29803"/>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2" name="Google Shape;122;p3"/>
          <p:cNvSpPr/>
          <p:nvPr/>
        </p:nvSpPr>
        <p:spPr>
          <a:xfrm rot="-964587">
            <a:off x="-376302" y="969718"/>
            <a:ext cx="2925267" cy="4178958"/>
          </a:xfrm>
          <a:custGeom>
            <a:avLst/>
            <a:gdLst/>
            <a:ahLst/>
            <a:cxnLst/>
            <a:rect l="l" t="t" r="r" b="b"/>
            <a:pathLst>
              <a:path w="3900357" h="4178958" extrusionOk="0">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0">
                <a:srgbClr val="000000">
                  <a:alpha val="0"/>
                </a:srgbClr>
              </a:gs>
              <a:gs pos="29000">
                <a:srgbClr val="000000">
                  <a:alpha val="0"/>
                </a:srgbClr>
              </a:gs>
              <a:gs pos="100000">
                <a:srgbClr val="4F81BD">
                  <a:alpha val="42745"/>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3" name="Google Shape;123;p3"/>
          <p:cNvSpPr/>
          <p:nvPr/>
        </p:nvSpPr>
        <p:spPr>
          <a:xfrm rot="5400000" flipH="1">
            <a:off x="-1914822" y="1914808"/>
            <a:ext cx="6858003" cy="3028376"/>
          </a:xfrm>
          <a:prstGeom prst="rect">
            <a:avLst/>
          </a:prstGeom>
          <a:gradFill>
            <a:gsLst>
              <a:gs pos="0">
                <a:srgbClr val="000000">
                  <a:alpha val="0"/>
                </a:srgbClr>
              </a:gs>
              <a:gs pos="99000">
                <a:srgbClr val="93B3D7">
                  <a:alpha val="10980"/>
                </a:srgbClr>
              </a:gs>
              <a:gs pos="100000">
                <a:srgbClr val="93B3D7">
                  <a:alpha val="10980"/>
                </a:srgbClr>
              </a:gs>
            </a:gsLst>
            <a:lin ang="7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4" name="Google Shape;124;p3"/>
          <p:cNvSpPr txBox="1">
            <a:spLocks noGrp="1"/>
          </p:cNvSpPr>
          <p:nvPr>
            <p:ph type="title"/>
          </p:nvPr>
        </p:nvSpPr>
        <p:spPr>
          <a:xfrm>
            <a:off x="439858" y="1683756"/>
            <a:ext cx="2336449" cy="2396359"/>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rgbClr val="FFFFFF"/>
              </a:buClr>
              <a:buSzPts val="3500"/>
              <a:buFont typeface="Calibri"/>
              <a:buNone/>
            </a:pPr>
            <a:r>
              <a:rPr lang="cs-CZ" sz="3500">
                <a:solidFill>
                  <a:srgbClr val="FFFFFF"/>
                </a:solidFill>
              </a:rPr>
              <a:t>Kontext</a:t>
            </a:r>
            <a:endParaRPr/>
          </a:p>
        </p:txBody>
      </p:sp>
      <p:grpSp>
        <p:nvGrpSpPr>
          <p:cNvPr id="125" name="Google Shape;125;p3"/>
          <p:cNvGrpSpPr/>
          <p:nvPr/>
        </p:nvGrpSpPr>
        <p:grpSpPr>
          <a:xfrm>
            <a:off x="3678789" y="428685"/>
            <a:ext cx="5000124" cy="5521508"/>
            <a:chOff x="0" y="-104030"/>
            <a:chExt cx="5000124" cy="5521508"/>
          </a:xfrm>
        </p:grpSpPr>
        <p:sp>
          <p:nvSpPr>
            <p:cNvPr id="126" name="Google Shape;126;p3"/>
            <p:cNvSpPr/>
            <p:nvPr/>
          </p:nvSpPr>
          <p:spPr>
            <a:xfrm>
              <a:off x="0" y="36440"/>
              <a:ext cx="5000124" cy="1734159"/>
            </a:xfrm>
            <a:prstGeom prst="roundRect">
              <a:avLst>
                <a:gd name="adj" fmla="val 16667"/>
              </a:avLst>
            </a:prstGeom>
            <a:gradFill>
              <a:gsLst>
                <a:gs pos="0">
                  <a:srgbClr val="36B7D7"/>
                </a:gs>
                <a:gs pos="100000">
                  <a:srgbClr val="90EFFF"/>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3"/>
            <p:cNvSpPr txBox="1"/>
            <p:nvPr/>
          </p:nvSpPr>
          <p:spPr>
            <a:xfrm>
              <a:off x="84605" y="-104030"/>
              <a:ext cx="4830900" cy="1564800"/>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 V </a:t>
              </a:r>
              <a:r>
                <a:rPr lang="cs-CZ" sz="3100">
                  <a:solidFill>
                    <a:schemeClr val="lt1"/>
                  </a:solidFill>
                  <a:latin typeface="Calibri"/>
                  <a:ea typeface="Calibri"/>
                  <a:cs typeface="Calibri"/>
                  <a:sym typeface="Calibri"/>
                </a:rPr>
                <a:t>ČR</a:t>
              </a:r>
              <a:r>
                <a:rPr lang="cs-CZ" sz="3100" b="0" i="0" u="none" strike="noStrike" cap="none">
                  <a:solidFill>
                    <a:schemeClr val="lt1"/>
                  </a:solidFill>
                  <a:latin typeface="Calibri"/>
                  <a:ea typeface="Calibri"/>
                  <a:cs typeface="Calibri"/>
                  <a:sym typeface="Calibri"/>
                </a:rPr>
                <a:t> existuje množství výzkumů o Romech, málo těch, kde jsou </a:t>
              </a:r>
              <a:r>
                <a:rPr lang="cs-CZ" sz="3100">
                  <a:solidFill>
                    <a:schemeClr val="lt1"/>
                  </a:solidFill>
                  <a:latin typeface="Calibri"/>
                  <a:ea typeface="Calibri"/>
                  <a:cs typeface="Calibri"/>
                  <a:sym typeface="Calibri"/>
                </a:rPr>
                <a:t>zpovídáni </a:t>
              </a:r>
              <a:r>
                <a:rPr lang="cs-CZ" sz="3100" b="0" i="0" u="none" strike="noStrike" cap="none">
                  <a:solidFill>
                    <a:schemeClr val="lt1"/>
                  </a:solidFill>
                  <a:latin typeface="Calibri"/>
                  <a:ea typeface="Calibri"/>
                  <a:cs typeface="Calibri"/>
                  <a:sym typeface="Calibri"/>
                </a:rPr>
                <a:t>oni</a:t>
              </a:r>
              <a:endParaRPr sz="3100" b="0" i="0" u="none" strike="noStrike" cap="none">
                <a:solidFill>
                  <a:schemeClr val="lt1"/>
                </a:solidFill>
                <a:latin typeface="Calibri"/>
                <a:ea typeface="Calibri"/>
                <a:cs typeface="Calibri"/>
                <a:sym typeface="Calibri"/>
              </a:endParaRPr>
            </a:p>
          </p:txBody>
        </p:sp>
        <p:sp>
          <p:nvSpPr>
            <p:cNvPr id="128" name="Google Shape;128;p3"/>
            <p:cNvSpPr/>
            <p:nvPr/>
          </p:nvSpPr>
          <p:spPr>
            <a:xfrm>
              <a:off x="0" y="1859880"/>
              <a:ext cx="5000124" cy="1734159"/>
            </a:xfrm>
            <a:prstGeom prst="roundRect">
              <a:avLst>
                <a:gd name="adj" fmla="val 16667"/>
              </a:avLst>
            </a:prstGeom>
            <a:gradFill>
              <a:gsLst>
                <a:gs pos="0">
                  <a:srgbClr val="4FF62D"/>
                </a:gs>
                <a:gs pos="100000">
                  <a:srgbClr val="8FFF81"/>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3"/>
            <p:cNvSpPr txBox="1"/>
            <p:nvPr/>
          </p:nvSpPr>
          <p:spPr>
            <a:xfrm>
              <a:off x="84655" y="1944535"/>
              <a:ext cx="4830814" cy="1564849"/>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 Převážně kvantitativní charakter nebo případové studie</a:t>
              </a:r>
              <a:endParaRPr sz="3100" b="0" i="0" u="none" strike="noStrike" cap="none">
                <a:solidFill>
                  <a:schemeClr val="lt1"/>
                </a:solidFill>
                <a:latin typeface="Calibri"/>
                <a:ea typeface="Calibri"/>
                <a:cs typeface="Calibri"/>
                <a:sym typeface="Calibri"/>
              </a:endParaRPr>
            </a:p>
          </p:txBody>
        </p:sp>
        <p:sp>
          <p:nvSpPr>
            <p:cNvPr id="130" name="Google Shape;130;p3"/>
            <p:cNvSpPr/>
            <p:nvPr/>
          </p:nvSpPr>
          <p:spPr>
            <a:xfrm>
              <a:off x="0" y="3683319"/>
              <a:ext cx="5000124" cy="1734159"/>
            </a:xfrm>
            <a:prstGeom prst="roundRect">
              <a:avLst>
                <a:gd name="adj" fmla="val 16667"/>
              </a:avLst>
            </a:prstGeom>
            <a:gradFill>
              <a:gsLst>
                <a:gs pos="0">
                  <a:srgbClr val="FF9129"/>
                </a:gs>
                <a:gs pos="100000">
                  <a:srgbClr val="FFB6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3"/>
            <p:cNvSpPr txBox="1"/>
            <p:nvPr/>
          </p:nvSpPr>
          <p:spPr>
            <a:xfrm>
              <a:off x="84655" y="3767974"/>
              <a:ext cx="4830814" cy="1564849"/>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 Chyběl výzkum s důrazem na hlasy Romů a Romek samotných</a:t>
              </a:r>
              <a:endParaRPr sz="3100" b="0" i="0" u="none" strike="noStrike" cap="none">
                <a:solidFill>
                  <a:schemeClr val="lt1"/>
                </a:solidFill>
                <a:latin typeface="Calibri"/>
                <a:ea typeface="Calibri"/>
                <a:cs typeface="Calibri"/>
                <a:sym typeface="Calibri"/>
              </a:endParaRPr>
            </a:p>
          </p:txBody>
        </p:sp>
      </p:grpSp>
      <p:pic>
        <p:nvPicPr>
          <p:cNvPr id="132" name="Google Shape;132;p3"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336136" y="1336710"/>
            <a:ext cx="6858000" cy="418458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088181" y="1092216"/>
            <a:ext cx="6346209" cy="418206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833933" y="3515977"/>
            <a:ext cx="2501979" cy="418206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176002" y="1496845"/>
            <a:ext cx="6858001" cy="3864309"/>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277" y="1668285"/>
            <a:ext cx="4318303" cy="3238727"/>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EA41C279-3A33-1AAF-8D19-57B36E1D0658}"/>
              </a:ext>
            </a:extLst>
          </p:cNvPr>
          <p:cNvSpPr>
            <a:spLocks noGrp="1"/>
          </p:cNvSpPr>
          <p:nvPr>
            <p:ph type="title"/>
          </p:nvPr>
        </p:nvSpPr>
        <p:spPr>
          <a:xfrm>
            <a:off x="619797" y="586855"/>
            <a:ext cx="3172575" cy="3387497"/>
          </a:xfrm>
        </p:spPr>
        <p:txBody>
          <a:bodyPr anchor="b">
            <a:normAutofit/>
          </a:bodyPr>
          <a:lstStyle/>
          <a:p>
            <a:pPr algn="r"/>
            <a:r>
              <a:rPr lang="cs-CZ" sz="3500">
                <a:solidFill>
                  <a:srgbClr val="FFFFFF"/>
                </a:solidFill>
              </a:rPr>
              <a:t>Podpora od majority</a:t>
            </a:r>
          </a:p>
        </p:txBody>
      </p:sp>
      <p:sp>
        <p:nvSpPr>
          <p:cNvPr id="3" name="Zástupný text 2">
            <a:extLst>
              <a:ext uri="{FF2B5EF4-FFF2-40B4-BE49-F238E27FC236}">
                <a16:creationId xmlns:a16="http://schemas.microsoft.com/office/drawing/2014/main" id="{37AC21D8-B305-D55C-9907-FA0941BAF417}"/>
              </a:ext>
            </a:extLst>
          </p:cNvPr>
          <p:cNvSpPr>
            <a:spLocks noGrp="1"/>
          </p:cNvSpPr>
          <p:nvPr>
            <p:ph type="body" idx="1"/>
          </p:nvPr>
        </p:nvSpPr>
        <p:spPr>
          <a:xfrm>
            <a:off x="4877368" y="649480"/>
            <a:ext cx="3646835" cy="5546047"/>
          </a:xfrm>
        </p:spPr>
        <p:txBody>
          <a:bodyPr anchor="ctr">
            <a:normAutofit/>
          </a:bodyPr>
          <a:lstStyle/>
          <a:p>
            <a:r>
              <a:rPr lang="cs-CZ" sz="1700"/>
              <a:t>Podpora ze strany přátel, kolegů a učitelů - Opakovaně se ve výpovědích respondentů objevoval také motiv podpory od jednotlivců majority  v rámci blízkých sociálních vztahů – zejména na pracovišti či ve škole. Jednalo se o kolegy, nadřízené, učitele, přátele nebo sousedy, kteří se zastali respondenta v konkrétní situaci, případně dlouhodobě projevovali respekt a uznání. Taková forma každodenní podpory přispívala k pocitu přijetí a posilovala sebedůvěru. </a:t>
            </a:r>
          </a:p>
          <a:p>
            <a:endParaRPr lang="cs-CZ" sz="1700"/>
          </a:p>
          <a:p>
            <a:endParaRPr lang="cs-CZ" sz="1700"/>
          </a:p>
        </p:txBody>
      </p:sp>
    </p:spTree>
    <p:extLst>
      <p:ext uri="{BB962C8B-B14F-4D97-AF65-F5344CB8AC3E}">
        <p14:creationId xmlns:p14="http://schemas.microsoft.com/office/powerpoint/2010/main" val="30167267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41E5DDCD-3C5F-B8CF-F7D3-DFB483D3AAD3}"/>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Vnímání současné situace romské komunity v ČR</a:t>
            </a:r>
          </a:p>
        </p:txBody>
      </p:sp>
      <p:graphicFrame>
        <p:nvGraphicFramePr>
          <p:cNvPr id="5" name="Zástupný text 2">
            <a:extLst>
              <a:ext uri="{FF2B5EF4-FFF2-40B4-BE49-F238E27FC236}">
                <a16:creationId xmlns:a16="http://schemas.microsoft.com/office/drawing/2014/main" id="{1804DCB4-7823-94BF-ED64-E4087992929D}"/>
              </a:ext>
            </a:extLst>
          </p:cNvPr>
          <p:cNvGraphicFramePr/>
          <p:nvPr>
            <p:extLst>
              <p:ext uri="{D42A27DB-BD31-4B8C-83A1-F6EECF244321}">
                <p14:modId xmlns:p14="http://schemas.microsoft.com/office/powerpoint/2010/main" val="3641532942"/>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384576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5651FA9E-324A-CB92-FB97-EC78E3656D5C}"/>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Vnímání současné situace romské komunity v ČR</a:t>
            </a:r>
          </a:p>
        </p:txBody>
      </p:sp>
      <p:graphicFrame>
        <p:nvGraphicFramePr>
          <p:cNvPr id="21" name="Zástupný text 2">
            <a:extLst>
              <a:ext uri="{FF2B5EF4-FFF2-40B4-BE49-F238E27FC236}">
                <a16:creationId xmlns:a16="http://schemas.microsoft.com/office/drawing/2014/main" id="{F2F6E920-F1D4-C535-C39F-C5FD2B6B69B2}"/>
              </a:ext>
            </a:extLst>
          </p:cNvPr>
          <p:cNvGraphicFramePr/>
          <p:nvPr>
            <p:extLst>
              <p:ext uri="{D42A27DB-BD31-4B8C-83A1-F6EECF244321}">
                <p14:modId xmlns:p14="http://schemas.microsoft.com/office/powerpoint/2010/main" val="2091173454"/>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838769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A9EE405D-7348-8D32-9E47-5A4358BE265E}"/>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Mikroagrese</a:t>
            </a:r>
          </a:p>
        </p:txBody>
      </p:sp>
      <p:graphicFrame>
        <p:nvGraphicFramePr>
          <p:cNvPr id="5" name="Zástupný text 2">
            <a:extLst>
              <a:ext uri="{FF2B5EF4-FFF2-40B4-BE49-F238E27FC236}">
                <a16:creationId xmlns:a16="http://schemas.microsoft.com/office/drawing/2014/main" id="{D77A6D55-F7BA-2DEC-7AC8-778815823061}"/>
              </a:ext>
            </a:extLst>
          </p:cNvPr>
          <p:cNvGraphicFramePr/>
          <p:nvPr>
            <p:extLst>
              <p:ext uri="{D42A27DB-BD31-4B8C-83A1-F6EECF244321}">
                <p14:modId xmlns:p14="http://schemas.microsoft.com/office/powerpoint/2010/main" val="629746883"/>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16512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1"/>
            <a:ext cx="9143997"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6086479"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86474" y="-1"/>
            <a:ext cx="3057523"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4512" y="-1"/>
            <a:ext cx="8799485"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Nadpis 1">
            <a:extLst>
              <a:ext uri="{FF2B5EF4-FFF2-40B4-BE49-F238E27FC236}">
                <a16:creationId xmlns:a16="http://schemas.microsoft.com/office/drawing/2014/main" id="{AC86C302-DC65-CC77-8E8C-9245AC495927}"/>
              </a:ext>
            </a:extLst>
          </p:cNvPr>
          <p:cNvSpPr>
            <a:spLocks noGrp="1"/>
          </p:cNvSpPr>
          <p:nvPr>
            <p:ph type="title"/>
          </p:nvPr>
        </p:nvSpPr>
        <p:spPr>
          <a:xfrm>
            <a:off x="1028699" y="294538"/>
            <a:ext cx="7421963" cy="1033669"/>
          </a:xfrm>
        </p:spPr>
        <p:txBody>
          <a:bodyPr>
            <a:normAutofit/>
          </a:bodyPr>
          <a:lstStyle/>
          <a:p>
            <a:pPr>
              <a:lnSpc>
                <a:spcPct val="90000"/>
              </a:lnSpc>
            </a:pPr>
            <a:r>
              <a:rPr lang="cs-CZ" sz="2200">
                <a:solidFill>
                  <a:srgbClr val="FFFFFF"/>
                </a:solidFill>
              </a:rPr>
              <a:t>Dobrý Rom nemůže být Rom – majorita o „dobrých Romech“</a:t>
            </a:r>
            <a:br>
              <a:rPr lang="cs-CZ" sz="2200" b="1">
                <a:solidFill>
                  <a:srgbClr val="FFFFFF"/>
                </a:solidFill>
              </a:rPr>
            </a:br>
            <a:endParaRPr lang="cs-CZ" sz="2200">
              <a:solidFill>
                <a:srgbClr val="FFFFFF"/>
              </a:solidFill>
            </a:endParaRPr>
          </a:p>
        </p:txBody>
      </p:sp>
      <p:sp>
        <p:nvSpPr>
          <p:cNvPr id="3" name="Zástupný text 2">
            <a:extLst>
              <a:ext uri="{FF2B5EF4-FFF2-40B4-BE49-F238E27FC236}">
                <a16:creationId xmlns:a16="http://schemas.microsoft.com/office/drawing/2014/main" id="{8641AB83-94CE-6E1B-8946-1C826F711BD3}"/>
              </a:ext>
            </a:extLst>
          </p:cNvPr>
          <p:cNvSpPr>
            <a:spLocks noGrp="1"/>
          </p:cNvSpPr>
          <p:nvPr>
            <p:ph type="body" idx="1"/>
          </p:nvPr>
        </p:nvSpPr>
        <p:spPr>
          <a:xfrm>
            <a:off x="1028699" y="2318197"/>
            <a:ext cx="7293023" cy="3683358"/>
          </a:xfrm>
        </p:spPr>
        <p:txBody>
          <a:bodyPr anchor="ctr">
            <a:normAutofit/>
          </a:bodyPr>
          <a:lstStyle/>
          <a:p>
            <a:r>
              <a:rPr lang="cs-CZ" sz="1700" i="1"/>
              <a:t>„Velmi často se mě ptali rovnou, jestli jsem třeba maďarského původu nebo Italka nebo něco. Jak bychom mohli uvěřit tomu, že někdo z Romů takhle to… A to na vás nechá spadnout. Není to příjemné. V podstatě vás to vždycky uráží, ponižuje, škodí a vy se musíte dost rychle rozhodnout, co s tím. A musím říct, že vlastně to romství zabírá strašně moc části té vaší identity a toho dětství, a toho, co chcete dělat. Ovlivňuje vás to víc, než by mělo. A vy, ať chcete nebo nechcete, tak tím chováním společnosti, rodičů, učitelů, lidí na ulici a tak, jste dotlačeny k tomu.“ (žena)</a:t>
            </a:r>
            <a:endParaRPr lang="cs-CZ" sz="1700"/>
          </a:p>
          <a:p>
            <a:pPr marL="114300" indent="0">
              <a:buNone/>
            </a:pPr>
            <a:endParaRPr lang="cs-CZ" sz="1700"/>
          </a:p>
        </p:txBody>
      </p:sp>
    </p:spTree>
    <p:extLst>
      <p:ext uri="{BB962C8B-B14F-4D97-AF65-F5344CB8AC3E}">
        <p14:creationId xmlns:p14="http://schemas.microsoft.com/office/powerpoint/2010/main" val="24824016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9143999"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62114" y="0"/>
            <a:ext cx="3072908"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486646" y="-3486043"/>
            <a:ext cx="2170709" cy="9144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Nadpis 1">
            <a:extLst>
              <a:ext uri="{FF2B5EF4-FFF2-40B4-BE49-F238E27FC236}">
                <a16:creationId xmlns:a16="http://schemas.microsoft.com/office/drawing/2014/main" id="{CE19E0D1-F80B-79FC-4C70-9788FFA674F9}"/>
              </a:ext>
            </a:extLst>
          </p:cNvPr>
          <p:cNvSpPr>
            <a:spLocks noGrp="1"/>
          </p:cNvSpPr>
          <p:nvPr>
            <p:ph type="title"/>
          </p:nvPr>
        </p:nvSpPr>
        <p:spPr>
          <a:xfrm>
            <a:off x="1037673" y="348865"/>
            <a:ext cx="7288583" cy="1576446"/>
          </a:xfrm>
        </p:spPr>
        <p:txBody>
          <a:bodyPr anchor="ctr">
            <a:normAutofit/>
          </a:bodyPr>
          <a:lstStyle/>
          <a:p>
            <a:r>
              <a:rPr lang="cs-CZ" sz="3500">
                <a:solidFill>
                  <a:srgbClr val="FFFFFF"/>
                </a:solidFill>
              </a:rPr>
              <a:t>My jsme také Češi</a:t>
            </a:r>
          </a:p>
        </p:txBody>
      </p:sp>
      <p:graphicFrame>
        <p:nvGraphicFramePr>
          <p:cNvPr id="5" name="Zástupný text 2">
            <a:extLst>
              <a:ext uri="{FF2B5EF4-FFF2-40B4-BE49-F238E27FC236}">
                <a16:creationId xmlns:a16="http://schemas.microsoft.com/office/drawing/2014/main" id="{1224FC30-86F2-D89B-8098-6DDF58FA5D0A}"/>
              </a:ext>
            </a:extLst>
          </p:cNvPr>
          <p:cNvGraphicFramePr/>
          <p:nvPr>
            <p:extLst>
              <p:ext uri="{D42A27DB-BD31-4B8C-83A1-F6EECF244321}">
                <p14:modId xmlns:p14="http://schemas.microsoft.com/office/powerpoint/2010/main" val="2323285614"/>
              </p:ext>
            </p:extLst>
          </p:nvPr>
        </p:nvGraphicFramePr>
        <p:xfrm>
          <a:off x="483042" y="2615979"/>
          <a:ext cx="8195871"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303444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55"/>
        <p:cNvGrpSpPr/>
        <p:nvPr/>
      </p:nvGrpSpPr>
      <p:grpSpPr>
        <a:xfrm>
          <a:off x="0" y="0"/>
          <a:ext cx="0" cy="0"/>
          <a:chOff x="0" y="0"/>
          <a:chExt cx="0" cy="0"/>
        </a:xfrm>
      </p:grpSpPr>
      <p:sp>
        <p:nvSpPr>
          <p:cNvPr id="456" name="Google Shape;456;p25"/>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57" name="Google Shape;457;p25"/>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58" name="Google Shape;458;p25"/>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59" name="Google Shape;459;p25"/>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60" name="Google Shape;460;p25"/>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Psychické dopady</a:t>
            </a:r>
            <a:endParaRPr/>
          </a:p>
        </p:txBody>
      </p:sp>
      <p:grpSp>
        <p:nvGrpSpPr>
          <p:cNvPr id="461" name="Google Shape;461;p25"/>
          <p:cNvGrpSpPr/>
          <p:nvPr/>
        </p:nvGrpSpPr>
        <p:grpSpPr>
          <a:xfrm>
            <a:off x="483042" y="3607158"/>
            <a:ext cx="8195870" cy="1707046"/>
            <a:chOff x="0" y="991179"/>
            <a:chExt cx="8195870" cy="1707046"/>
          </a:xfrm>
        </p:grpSpPr>
        <p:sp>
          <p:nvSpPr>
            <p:cNvPr id="462" name="Google Shape;462;p25"/>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5"/>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5"/>
            <p:cNvSpPr txBox="1"/>
            <p:nvPr/>
          </p:nvSpPr>
          <p:spPr>
            <a:xfrm>
              <a:off x="298991" y="1277365"/>
              <a:ext cx="2219346" cy="1377989"/>
            </a:xfrm>
            <a:prstGeom prst="rect">
              <a:avLst/>
            </a:prstGeom>
            <a:noFill/>
            <a:ln>
              <a:noFill/>
            </a:ln>
          </p:spPr>
          <p:txBody>
            <a:bodyPr spcFirstLastPara="1" wrap="square" lIns="87625" tIns="87625" rIns="87625" bIns="87625" anchor="ctr" anchorCtr="0">
              <a:noAutofit/>
            </a:bodyPr>
            <a:lstStyle/>
            <a:p>
              <a:pPr marL="0" marR="0" lvl="0" indent="0" algn="ctr" rtl="0">
                <a:lnSpc>
                  <a:spcPct val="90000"/>
                </a:lnSpc>
                <a:spcBef>
                  <a:spcPts val="0"/>
                </a:spcBef>
                <a:spcAft>
                  <a:spcPts val="0"/>
                </a:spcAft>
                <a:buClr>
                  <a:schemeClr val="dk1"/>
                </a:buClr>
                <a:buSzPts val="2300"/>
                <a:buFont typeface="Calibri"/>
                <a:buNone/>
              </a:pPr>
              <a:r>
                <a:rPr lang="cs-CZ" sz="2300" b="0" i="0" u="none" strike="noStrike" cap="none">
                  <a:solidFill>
                    <a:schemeClr val="dk1"/>
                  </a:solidFill>
                  <a:latin typeface="Calibri"/>
                  <a:ea typeface="Calibri"/>
                  <a:cs typeface="Calibri"/>
                  <a:sym typeface="Calibri"/>
                </a:rPr>
                <a:t>• Neustálý stres, úzkosti, deprese, nejistota</a:t>
              </a:r>
              <a:endParaRPr sz="2300" b="0" i="0" u="none" strike="noStrike" cap="none">
                <a:solidFill>
                  <a:schemeClr val="dk1"/>
                </a:solidFill>
                <a:latin typeface="Calibri"/>
                <a:ea typeface="Calibri"/>
                <a:cs typeface="Calibri"/>
                <a:sym typeface="Calibri"/>
              </a:endParaRPr>
            </a:p>
          </p:txBody>
        </p:sp>
        <p:sp>
          <p:nvSpPr>
            <p:cNvPr id="465" name="Google Shape;465;p25"/>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5"/>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5"/>
            <p:cNvSpPr txBox="1"/>
            <p:nvPr/>
          </p:nvSpPr>
          <p:spPr>
            <a:xfrm>
              <a:off x="3116322" y="1277365"/>
              <a:ext cx="2219346" cy="1377989"/>
            </a:xfrm>
            <a:prstGeom prst="rect">
              <a:avLst/>
            </a:prstGeom>
            <a:noFill/>
            <a:ln>
              <a:noFill/>
            </a:ln>
          </p:spPr>
          <p:txBody>
            <a:bodyPr spcFirstLastPara="1" wrap="square" lIns="87625" tIns="87625" rIns="87625" bIns="87625" anchor="ctr" anchorCtr="0">
              <a:noAutofit/>
            </a:bodyPr>
            <a:lstStyle/>
            <a:p>
              <a:pPr marL="0" marR="0" lvl="0" indent="0" algn="ctr" rtl="0">
                <a:lnSpc>
                  <a:spcPct val="90000"/>
                </a:lnSpc>
                <a:spcBef>
                  <a:spcPts val="0"/>
                </a:spcBef>
                <a:spcAft>
                  <a:spcPts val="0"/>
                </a:spcAft>
                <a:buClr>
                  <a:schemeClr val="dk1"/>
                </a:buClr>
                <a:buSzPts val="2300"/>
                <a:buFont typeface="Calibri"/>
                <a:buNone/>
              </a:pPr>
              <a:r>
                <a:rPr lang="cs-CZ" sz="2300" b="0" i="0" u="none" strike="noStrike" cap="none">
                  <a:solidFill>
                    <a:schemeClr val="dk1"/>
                  </a:solidFill>
                  <a:latin typeface="Calibri"/>
                  <a:ea typeface="Calibri"/>
                  <a:cs typeface="Calibri"/>
                  <a:sym typeface="Calibri"/>
                </a:rPr>
                <a:t>• Pocity méněcennosti</a:t>
              </a:r>
              <a:endParaRPr sz="2300" b="0" i="0" u="none" strike="noStrike" cap="none">
                <a:solidFill>
                  <a:schemeClr val="dk1"/>
                </a:solidFill>
                <a:latin typeface="Calibri"/>
                <a:ea typeface="Calibri"/>
                <a:cs typeface="Calibri"/>
                <a:sym typeface="Calibri"/>
              </a:endParaRPr>
            </a:p>
          </p:txBody>
        </p:sp>
        <p:sp>
          <p:nvSpPr>
            <p:cNvPr id="468" name="Google Shape;468;p25"/>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5"/>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5"/>
            <p:cNvSpPr txBox="1"/>
            <p:nvPr/>
          </p:nvSpPr>
          <p:spPr>
            <a:xfrm>
              <a:off x="5933653" y="1277365"/>
              <a:ext cx="2219346" cy="1377989"/>
            </a:xfrm>
            <a:prstGeom prst="rect">
              <a:avLst/>
            </a:prstGeom>
            <a:noFill/>
            <a:ln>
              <a:noFill/>
            </a:ln>
          </p:spPr>
          <p:txBody>
            <a:bodyPr spcFirstLastPara="1" wrap="square" lIns="87625" tIns="87625" rIns="87625" bIns="87625" anchor="ctr" anchorCtr="0">
              <a:noAutofit/>
            </a:bodyPr>
            <a:lstStyle/>
            <a:p>
              <a:pPr marL="0" marR="0" lvl="0" indent="0" algn="ctr" rtl="0">
                <a:lnSpc>
                  <a:spcPct val="90000"/>
                </a:lnSpc>
                <a:spcBef>
                  <a:spcPts val="0"/>
                </a:spcBef>
                <a:spcAft>
                  <a:spcPts val="0"/>
                </a:spcAft>
                <a:buClr>
                  <a:schemeClr val="dk1"/>
                </a:buClr>
                <a:buSzPts val="2300"/>
                <a:buFont typeface="Calibri"/>
                <a:buNone/>
              </a:pPr>
              <a:r>
                <a:rPr lang="cs-CZ" sz="2300" b="0" i="0" u="none" strike="noStrike" cap="none">
                  <a:solidFill>
                    <a:schemeClr val="dk1"/>
                  </a:solidFill>
                  <a:latin typeface="Calibri"/>
                  <a:ea typeface="Calibri"/>
                  <a:cs typeface="Calibri"/>
                  <a:sym typeface="Calibri"/>
                </a:rPr>
                <a:t>• Ojediněle až pokusy o sebevraždu</a:t>
              </a:r>
              <a:endParaRPr sz="2300" b="0" i="0" u="none" strike="noStrike" cap="none">
                <a:solidFill>
                  <a:schemeClr val="dk1"/>
                </a:solidFill>
                <a:latin typeface="Calibri"/>
                <a:ea typeface="Calibri"/>
                <a:cs typeface="Calibri"/>
                <a:sym typeface="Calibri"/>
              </a:endParaRPr>
            </a:p>
          </p:txBody>
        </p:sp>
      </p:grpSp>
      <p:pic>
        <p:nvPicPr>
          <p:cNvPr id="471" name="Google Shape;471;p25"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75"/>
        <p:cNvGrpSpPr/>
        <p:nvPr/>
      </p:nvGrpSpPr>
      <p:grpSpPr>
        <a:xfrm>
          <a:off x="0" y="0"/>
          <a:ext cx="0" cy="0"/>
          <a:chOff x="0" y="0"/>
          <a:chExt cx="0" cy="0"/>
        </a:xfrm>
      </p:grpSpPr>
      <p:sp>
        <p:nvSpPr>
          <p:cNvPr id="476" name="Google Shape;476;p26"/>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77" name="Google Shape;477;p26"/>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78" name="Google Shape;478;p26"/>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79" name="Google Shape;479;p26"/>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80" name="Google Shape;480;p26"/>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Strategie přežití</a:t>
            </a:r>
            <a:endParaRPr/>
          </a:p>
        </p:txBody>
      </p:sp>
      <p:grpSp>
        <p:nvGrpSpPr>
          <p:cNvPr id="481" name="Google Shape;481;p26"/>
          <p:cNvGrpSpPr/>
          <p:nvPr/>
        </p:nvGrpSpPr>
        <p:grpSpPr>
          <a:xfrm>
            <a:off x="483042" y="3607158"/>
            <a:ext cx="8195870" cy="1707046"/>
            <a:chOff x="0" y="991179"/>
            <a:chExt cx="8195870" cy="1707046"/>
          </a:xfrm>
        </p:grpSpPr>
        <p:sp>
          <p:nvSpPr>
            <p:cNvPr id="482" name="Google Shape;482;p26"/>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6"/>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6"/>
            <p:cNvSpPr txBox="1"/>
            <p:nvPr/>
          </p:nvSpPr>
          <p:spPr>
            <a:xfrm>
              <a:off x="298991" y="1277365"/>
              <a:ext cx="2219346" cy="1377989"/>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cs-CZ" sz="2700" b="0" i="0" u="none" strike="noStrike" cap="none">
                  <a:solidFill>
                    <a:schemeClr val="dk1"/>
                  </a:solidFill>
                  <a:latin typeface="Calibri"/>
                  <a:ea typeface="Calibri"/>
                  <a:cs typeface="Calibri"/>
                  <a:sym typeface="Calibri"/>
                </a:rPr>
                <a:t>• „Maska“ před majoritou</a:t>
              </a:r>
              <a:endParaRPr sz="2700" b="0" i="0" u="none" strike="noStrike" cap="none">
                <a:solidFill>
                  <a:schemeClr val="dk1"/>
                </a:solidFill>
                <a:latin typeface="Calibri"/>
                <a:ea typeface="Calibri"/>
                <a:cs typeface="Calibri"/>
                <a:sym typeface="Calibri"/>
              </a:endParaRPr>
            </a:p>
          </p:txBody>
        </p:sp>
        <p:sp>
          <p:nvSpPr>
            <p:cNvPr id="485" name="Google Shape;485;p26"/>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6"/>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6"/>
            <p:cNvSpPr txBox="1"/>
            <p:nvPr/>
          </p:nvSpPr>
          <p:spPr>
            <a:xfrm>
              <a:off x="3116322" y="1277365"/>
              <a:ext cx="2219346" cy="1377989"/>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cs-CZ" sz="2700" b="0" i="0" u="none" strike="noStrike" cap="none">
                  <a:solidFill>
                    <a:schemeClr val="dk1"/>
                  </a:solidFill>
                  <a:latin typeface="Calibri"/>
                  <a:ea typeface="Calibri"/>
                  <a:cs typeface="Calibri"/>
                  <a:sym typeface="Calibri"/>
                </a:rPr>
                <a:t>• Asimilace, popírání identity</a:t>
              </a:r>
              <a:endParaRPr sz="2700" b="0" i="0" u="none" strike="noStrike" cap="none">
                <a:solidFill>
                  <a:schemeClr val="dk1"/>
                </a:solidFill>
                <a:latin typeface="Calibri"/>
                <a:ea typeface="Calibri"/>
                <a:cs typeface="Calibri"/>
                <a:sym typeface="Calibri"/>
              </a:endParaRPr>
            </a:p>
          </p:txBody>
        </p:sp>
        <p:sp>
          <p:nvSpPr>
            <p:cNvPr id="488" name="Google Shape;488;p26"/>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6"/>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6"/>
            <p:cNvSpPr txBox="1"/>
            <p:nvPr/>
          </p:nvSpPr>
          <p:spPr>
            <a:xfrm>
              <a:off x="5933653" y="1277365"/>
              <a:ext cx="2219346" cy="1377989"/>
            </a:xfrm>
            <a:prstGeom prst="rect">
              <a:avLst/>
            </a:prstGeom>
            <a:noFill/>
            <a:ln>
              <a:noFill/>
            </a:ln>
          </p:spPr>
          <p:txBody>
            <a:bodyPr spcFirstLastPara="1" wrap="square" lIns="102850" tIns="102850" rIns="102850" bIns="102850" anchor="ctr" anchorCtr="0">
              <a:noAutofit/>
            </a:bodyPr>
            <a:lstStyle/>
            <a:p>
              <a:pPr marL="0" marR="0" lvl="0" indent="0" algn="ctr" rtl="0">
                <a:lnSpc>
                  <a:spcPct val="90000"/>
                </a:lnSpc>
                <a:spcBef>
                  <a:spcPts val="0"/>
                </a:spcBef>
                <a:spcAft>
                  <a:spcPts val="0"/>
                </a:spcAft>
                <a:buClr>
                  <a:schemeClr val="dk1"/>
                </a:buClr>
                <a:buSzPts val="2700"/>
                <a:buFont typeface="Calibri"/>
                <a:buNone/>
              </a:pPr>
              <a:r>
                <a:rPr lang="cs-CZ" sz="2700" b="0" i="0" u="none" strike="noStrike" cap="none">
                  <a:solidFill>
                    <a:schemeClr val="dk1"/>
                  </a:solidFill>
                  <a:latin typeface="Calibri"/>
                  <a:ea typeface="Calibri"/>
                  <a:cs typeface="Calibri"/>
                  <a:sym typeface="Calibri"/>
                </a:rPr>
                <a:t>• Rezignace vs. odpor a hrdost</a:t>
              </a:r>
              <a:endParaRPr sz="2700" b="0" i="0" u="none" strike="noStrike" cap="none">
                <a:solidFill>
                  <a:schemeClr val="dk1"/>
                </a:solidFill>
                <a:latin typeface="Calibri"/>
                <a:ea typeface="Calibri"/>
                <a:cs typeface="Calibri"/>
                <a:sym typeface="Calibri"/>
              </a:endParaRPr>
            </a:p>
          </p:txBody>
        </p:sp>
      </p:grpSp>
      <p:pic>
        <p:nvPicPr>
          <p:cNvPr id="491" name="Google Shape;491;p26"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95"/>
        <p:cNvGrpSpPr/>
        <p:nvPr/>
      </p:nvGrpSpPr>
      <p:grpSpPr>
        <a:xfrm>
          <a:off x="0" y="0"/>
          <a:ext cx="0" cy="0"/>
          <a:chOff x="0" y="0"/>
          <a:chExt cx="0" cy="0"/>
        </a:xfrm>
      </p:grpSpPr>
      <p:sp>
        <p:nvSpPr>
          <p:cNvPr id="496" name="Google Shape;496;p27"/>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97" name="Google Shape;497;p27"/>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98" name="Google Shape;498;p27"/>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499" name="Google Shape;499;p27"/>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00" name="Google Shape;500;p27"/>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Zdroje síly</a:t>
            </a:r>
            <a:endParaRPr/>
          </a:p>
        </p:txBody>
      </p:sp>
      <p:grpSp>
        <p:nvGrpSpPr>
          <p:cNvPr id="501" name="Google Shape;501;p27"/>
          <p:cNvGrpSpPr/>
          <p:nvPr/>
        </p:nvGrpSpPr>
        <p:grpSpPr>
          <a:xfrm>
            <a:off x="483042" y="3256098"/>
            <a:ext cx="8195871" cy="2409166"/>
            <a:chOff x="0" y="640119"/>
            <a:chExt cx="8195871" cy="2409166"/>
          </a:xfrm>
        </p:grpSpPr>
        <p:sp>
          <p:nvSpPr>
            <p:cNvPr id="502" name="Google Shape;502;p27"/>
            <p:cNvSpPr/>
            <p:nvPr/>
          </p:nvSpPr>
          <p:spPr>
            <a:xfrm>
              <a:off x="0" y="640119"/>
              <a:ext cx="8195871" cy="743535"/>
            </a:xfrm>
            <a:prstGeom prst="roundRect">
              <a:avLst>
                <a:gd name="adj" fmla="val 16667"/>
              </a:avLst>
            </a:prstGeom>
            <a:solidFill>
              <a:srgbClr val="BF504D"/>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7"/>
            <p:cNvSpPr txBox="1"/>
            <p:nvPr/>
          </p:nvSpPr>
          <p:spPr>
            <a:xfrm>
              <a:off x="36296" y="676415"/>
              <a:ext cx="8123279" cy="670943"/>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 Rodina a komunita jako klíčové opory</a:t>
              </a:r>
              <a:endParaRPr sz="3100" b="0" i="0" u="none" strike="noStrike" cap="none">
                <a:solidFill>
                  <a:schemeClr val="lt1"/>
                </a:solidFill>
                <a:latin typeface="Calibri"/>
                <a:ea typeface="Calibri"/>
                <a:cs typeface="Calibri"/>
                <a:sym typeface="Calibri"/>
              </a:endParaRPr>
            </a:p>
          </p:txBody>
        </p:sp>
        <p:sp>
          <p:nvSpPr>
            <p:cNvPr id="504" name="Google Shape;504;p27"/>
            <p:cNvSpPr/>
            <p:nvPr/>
          </p:nvSpPr>
          <p:spPr>
            <a:xfrm>
              <a:off x="0" y="1472934"/>
              <a:ext cx="8195871" cy="743535"/>
            </a:xfrm>
            <a:prstGeom prst="roundRect">
              <a:avLst>
                <a:gd name="adj" fmla="val 16667"/>
              </a:avLst>
            </a:prstGeom>
            <a:solidFill>
              <a:srgbClr val="BB995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7"/>
            <p:cNvSpPr txBox="1"/>
            <p:nvPr/>
          </p:nvSpPr>
          <p:spPr>
            <a:xfrm>
              <a:off x="36296" y="1509230"/>
              <a:ext cx="8123279" cy="670943"/>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 </a:t>
              </a:r>
              <a:r>
                <a:rPr lang="cs-CZ" sz="3000" b="0" i="0" u="none" strike="noStrike" cap="none">
                  <a:solidFill>
                    <a:schemeClr val="lt1"/>
                  </a:solidFill>
                  <a:latin typeface="Calibri"/>
                  <a:ea typeface="Calibri"/>
                  <a:cs typeface="Calibri"/>
                  <a:sym typeface="Calibri"/>
                </a:rPr>
                <a:t>Podpora jednotlivců z majority (učitelé, přátelé)</a:t>
              </a:r>
              <a:endParaRPr sz="3000" b="0" i="0" u="none" strike="noStrike" cap="none">
                <a:solidFill>
                  <a:schemeClr val="lt1"/>
                </a:solidFill>
                <a:latin typeface="Calibri"/>
                <a:ea typeface="Calibri"/>
                <a:cs typeface="Calibri"/>
                <a:sym typeface="Calibri"/>
              </a:endParaRPr>
            </a:p>
          </p:txBody>
        </p:sp>
        <p:sp>
          <p:nvSpPr>
            <p:cNvPr id="506" name="Google Shape;506;p27"/>
            <p:cNvSpPr/>
            <p:nvPr/>
          </p:nvSpPr>
          <p:spPr>
            <a:xfrm>
              <a:off x="0" y="2305750"/>
              <a:ext cx="8195871" cy="743535"/>
            </a:xfrm>
            <a:prstGeom prst="roundRect">
              <a:avLst>
                <a:gd name="adj" fmla="val 16667"/>
              </a:avLst>
            </a:prstGeom>
            <a:solidFill>
              <a:srgbClr val="99B95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7"/>
            <p:cNvSpPr txBox="1"/>
            <p:nvPr/>
          </p:nvSpPr>
          <p:spPr>
            <a:xfrm>
              <a:off x="36296" y="2342046"/>
              <a:ext cx="8123279" cy="670943"/>
            </a:xfrm>
            <a:prstGeom prst="rect">
              <a:avLst/>
            </a:prstGeom>
            <a:noFill/>
            <a:ln>
              <a:noFill/>
            </a:ln>
          </p:spPr>
          <p:txBody>
            <a:bodyPr spcFirstLastPara="1" wrap="square" lIns="118100" tIns="118100" rIns="118100" bIns="118100" anchor="ctr" anchorCtr="0">
              <a:noAutofit/>
            </a:bodyPr>
            <a:lstStyle/>
            <a:p>
              <a:pPr marL="0" marR="0" lvl="0" indent="0" algn="l" rtl="0">
                <a:lnSpc>
                  <a:spcPct val="90000"/>
                </a:lnSpc>
                <a:spcBef>
                  <a:spcPts val="0"/>
                </a:spcBef>
                <a:spcAft>
                  <a:spcPts val="0"/>
                </a:spcAft>
                <a:buClr>
                  <a:schemeClr val="lt1"/>
                </a:buClr>
                <a:buSzPts val="3100"/>
                <a:buFont typeface="Calibri"/>
                <a:buNone/>
              </a:pPr>
              <a:r>
                <a:rPr lang="cs-CZ" sz="3100" b="0" i="0" u="none" strike="noStrike" cap="none">
                  <a:solidFill>
                    <a:schemeClr val="lt1"/>
                  </a:solidFill>
                  <a:latin typeface="Calibri"/>
                  <a:ea typeface="Calibri"/>
                  <a:cs typeface="Calibri"/>
                  <a:sym typeface="Calibri"/>
                </a:rPr>
                <a:t>• Romská kultura a hudba jako zdroj hrdosti</a:t>
              </a:r>
              <a:endParaRPr sz="3100" b="0" i="0" u="none" strike="noStrike" cap="none">
                <a:solidFill>
                  <a:schemeClr val="lt1"/>
                </a:solidFill>
                <a:latin typeface="Calibri"/>
                <a:ea typeface="Calibri"/>
                <a:cs typeface="Calibri"/>
                <a:sym typeface="Calibri"/>
              </a:endParaRPr>
            </a:p>
          </p:txBody>
        </p:sp>
      </p:grpSp>
      <p:pic>
        <p:nvPicPr>
          <p:cNvPr id="508" name="Google Shape;508;p27"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12"/>
        <p:cNvGrpSpPr/>
        <p:nvPr/>
      </p:nvGrpSpPr>
      <p:grpSpPr>
        <a:xfrm>
          <a:off x="0" y="0"/>
          <a:ext cx="0" cy="0"/>
          <a:chOff x="0" y="0"/>
          <a:chExt cx="0" cy="0"/>
        </a:xfrm>
      </p:grpSpPr>
      <p:sp>
        <p:nvSpPr>
          <p:cNvPr id="513" name="Google Shape;513;p28"/>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14" name="Google Shape;514;p28"/>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15" name="Google Shape;515;p28"/>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16" name="Google Shape;516;p28"/>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17" name="Google Shape;517;p28"/>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Budoucnost</a:t>
            </a:r>
            <a:endParaRPr/>
          </a:p>
        </p:txBody>
      </p:sp>
      <p:grpSp>
        <p:nvGrpSpPr>
          <p:cNvPr id="518" name="Google Shape;518;p28"/>
          <p:cNvGrpSpPr/>
          <p:nvPr/>
        </p:nvGrpSpPr>
        <p:grpSpPr>
          <a:xfrm>
            <a:off x="483042" y="3607158"/>
            <a:ext cx="8195870" cy="1707046"/>
            <a:chOff x="0" y="991179"/>
            <a:chExt cx="8195870" cy="1707046"/>
          </a:xfrm>
        </p:grpSpPr>
        <p:sp>
          <p:nvSpPr>
            <p:cNvPr id="519" name="Google Shape;519;p28"/>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8"/>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8"/>
            <p:cNvSpPr txBox="1"/>
            <p:nvPr/>
          </p:nvSpPr>
          <p:spPr>
            <a:xfrm>
              <a:off x="298991"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Potřeba politické a občanské angažovanosti</a:t>
              </a:r>
              <a:endParaRPr sz="2100" b="0" i="0" u="none" strike="noStrike" cap="none">
                <a:solidFill>
                  <a:schemeClr val="dk1"/>
                </a:solidFill>
                <a:latin typeface="Calibri"/>
                <a:ea typeface="Calibri"/>
                <a:cs typeface="Calibri"/>
                <a:sym typeface="Calibri"/>
              </a:endParaRPr>
            </a:p>
          </p:txBody>
        </p:sp>
        <p:sp>
          <p:nvSpPr>
            <p:cNvPr id="522" name="Google Shape;522;p28"/>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8"/>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8"/>
            <p:cNvSpPr txBox="1"/>
            <p:nvPr/>
          </p:nvSpPr>
          <p:spPr>
            <a:xfrm>
              <a:off x="3116322"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Podpora romského podnikání</a:t>
              </a:r>
              <a:endParaRPr sz="2100" b="0" i="0" u="none" strike="noStrike" cap="none">
                <a:solidFill>
                  <a:schemeClr val="dk1"/>
                </a:solidFill>
                <a:latin typeface="Calibri"/>
                <a:ea typeface="Calibri"/>
                <a:cs typeface="Calibri"/>
                <a:sym typeface="Calibri"/>
              </a:endParaRPr>
            </a:p>
          </p:txBody>
        </p:sp>
        <p:sp>
          <p:nvSpPr>
            <p:cNvPr id="525" name="Google Shape;525;p28"/>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8"/>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8"/>
            <p:cNvSpPr txBox="1"/>
            <p:nvPr/>
          </p:nvSpPr>
          <p:spPr>
            <a:xfrm>
              <a:off x="5933653"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Vize rovnosti a odmítnutí kolektivní viny</a:t>
              </a:r>
              <a:endParaRPr sz="2100" b="0" i="0" u="none" strike="noStrike" cap="none">
                <a:solidFill>
                  <a:schemeClr val="dk1"/>
                </a:solidFill>
                <a:latin typeface="Calibri"/>
                <a:ea typeface="Calibri"/>
                <a:cs typeface="Calibri"/>
                <a:sym typeface="Calibri"/>
              </a:endParaRPr>
            </a:p>
          </p:txBody>
        </p:sp>
      </p:grpSp>
      <p:pic>
        <p:nvPicPr>
          <p:cNvPr id="528" name="Google Shape;528;p28"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6"/>
        <p:cNvGrpSpPr/>
        <p:nvPr/>
      </p:nvGrpSpPr>
      <p:grpSpPr>
        <a:xfrm>
          <a:off x="0" y="0"/>
          <a:ext cx="0" cy="0"/>
          <a:chOff x="0" y="0"/>
          <a:chExt cx="0" cy="0"/>
        </a:xfrm>
      </p:grpSpPr>
      <p:sp>
        <p:nvSpPr>
          <p:cNvPr id="137" name="Google Shape;137;p4"/>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8" name="Google Shape;138;p4"/>
          <p:cNvSpPr/>
          <p:nvPr/>
        </p:nvSpPr>
        <p:spPr>
          <a:xfrm rot="5400000" flipH="1">
            <a:off x="-1914813" y="1914812"/>
            <a:ext cx="6858000" cy="3028377"/>
          </a:xfrm>
          <a:prstGeom prst="rect">
            <a:avLst/>
          </a:prstGeom>
          <a:gradFill>
            <a:gsLst>
              <a:gs pos="0">
                <a:srgbClr val="000000"/>
              </a:gs>
              <a:gs pos="8000">
                <a:srgbClr val="000000"/>
              </a:gs>
              <a:gs pos="100000">
                <a:srgbClr val="366092"/>
              </a:gs>
            </a:gsLst>
            <a:lin ang="3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9" name="Google Shape;139;p4"/>
          <p:cNvSpPr/>
          <p:nvPr/>
        </p:nvSpPr>
        <p:spPr>
          <a:xfrm rot="5400000" flipH="1">
            <a:off x="-1914814" y="1924949"/>
            <a:ext cx="6857999" cy="3028379"/>
          </a:xfrm>
          <a:prstGeom prst="rect">
            <a:avLst/>
          </a:prstGeom>
          <a:gradFill>
            <a:gsLst>
              <a:gs pos="0">
                <a:srgbClr val="000000">
                  <a:alpha val="0"/>
                </a:srgbClr>
              </a:gs>
              <a:gs pos="99000">
                <a:srgbClr val="4F81BD">
                  <a:alpha val="45882"/>
                </a:srgbClr>
              </a:gs>
              <a:gs pos="100000">
                <a:srgbClr val="4F81BD">
                  <a:alpha val="45882"/>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0" name="Google Shape;140;p4"/>
          <p:cNvSpPr/>
          <p:nvPr/>
        </p:nvSpPr>
        <p:spPr>
          <a:xfrm rot="5400000" flipH="1">
            <a:off x="263195" y="4092815"/>
            <a:ext cx="2501979" cy="3028381"/>
          </a:xfrm>
          <a:prstGeom prst="rect">
            <a:avLst/>
          </a:prstGeom>
          <a:gradFill>
            <a:gsLst>
              <a:gs pos="0">
                <a:srgbClr val="4F81BD">
                  <a:alpha val="28627"/>
                </a:srgbClr>
              </a:gs>
              <a:gs pos="2000">
                <a:srgbClr val="4F81BD">
                  <a:alpha val="28627"/>
                </a:srgbClr>
              </a:gs>
              <a:gs pos="100000">
                <a:srgbClr val="000000">
                  <a:alpha val="29803"/>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1" name="Google Shape;141;p4"/>
          <p:cNvSpPr/>
          <p:nvPr/>
        </p:nvSpPr>
        <p:spPr>
          <a:xfrm rot="-964587">
            <a:off x="-376302" y="969718"/>
            <a:ext cx="2925267" cy="4178958"/>
          </a:xfrm>
          <a:custGeom>
            <a:avLst/>
            <a:gdLst/>
            <a:ahLst/>
            <a:cxnLst/>
            <a:rect l="l" t="t" r="r" b="b"/>
            <a:pathLst>
              <a:path w="3900357" h="4178958" extrusionOk="0">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0">
                <a:srgbClr val="000000">
                  <a:alpha val="0"/>
                </a:srgbClr>
              </a:gs>
              <a:gs pos="29000">
                <a:srgbClr val="000000">
                  <a:alpha val="0"/>
                </a:srgbClr>
              </a:gs>
              <a:gs pos="100000">
                <a:srgbClr val="4F81BD">
                  <a:alpha val="42745"/>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2" name="Google Shape;142;p4"/>
          <p:cNvSpPr/>
          <p:nvPr/>
        </p:nvSpPr>
        <p:spPr>
          <a:xfrm rot="5400000" flipH="1">
            <a:off x="-1914822" y="1914808"/>
            <a:ext cx="6858003" cy="3028376"/>
          </a:xfrm>
          <a:prstGeom prst="rect">
            <a:avLst/>
          </a:prstGeom>
          <a:gradFill>
            <a:gsLst>
              <a:gs pos="0">
                <a:srgbClr val="000000">
                  <a:alpha val="0"/>
                </a:srgbClr>
              </a:gs>
              <a:gs pos="99000">
                <a:srgbClr val="93B3D7">
                  <a:alpha val="10980"/>
                </a:srgbClr>
              </a:gs>
              <a:gs pos="100000">
                <a:srgbClr val="93B3D7">
                  <a:alpha val="10980"/>
                </a:srgbClr>
              </a:gs>
            </a:gsLst>
            <a:lin ang="7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3" name="Google Shape;143;p4"/>
          <p:cNvSpPr txBox="1">
            <a:spLocks noGrp="1"/>
          </p:cNvSpPr>
          <p:nvPr>
            <p:ph type="title"/>
          </p:nvPr>
        </p:nvSpPr>
        <p:spPr>
          <a:xfrm>
            <a:off x="439858" y="1683756"/>
            <a:ext cx="2336449" cy="2396359"/>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rgbClr val="FFFFFF"/>
              </a:buClr>
              <a:buSzPts val="3500"/>
              <a:buFont typeface="Calibri"/>
              <a:buNone/>
            </a:pPr>
            <a:r>
              <a:rPr lang="cs-CZ" sz="3500">
                <a:solidFill>
                  <a:srgbClr val="FFFFFF"/>
                </a:solidFill>
              </a:rPr>
              <a:t>Limity výzkumu</a:t>
            </a:r>
            <a:endParaRPr/>
          </a:p>
        </p:txBody>
      </p:sp>
      <p:grpSp>
        <p:nvGrpSpPr>
          <p:cNvPr id="144" name="Google Shape;144;p4"/>
          <p:cNvGrpSpPr/>
          <p:nvPr/>
        </p:nvGrpSpPr>
        <p:grpSpPr>
          <a:xfrm>
            <a:off x="3678789" y="1272506"/>
            <a:ext cx="5000124" cy="4409786"/>
            <a:chOff x="0" y="522066"/>
            <a:chExt cx="5000124" cy="4409786"/>
          </a:xfrm>
        </p:grpSpPr>
        <p:sp>
          <p:nvSpPr>
            <p:cNvPr id="145" name="Google Shape;145;p4"/>
            <p:cNvSpPr/>
            <p:nvPr/>
          </p:nvSpPr>
          <p:spPr>
            <a:xfrm>
              <a:off x="0" y="522066"/>
              <a:ext cx="5000124" cy="1061406"/>
            </a:xfrm>
            <a:prstGeom prst="roundRect">
              <a:avLst>
                <a:gd name="adj" fmla="val 16667"/>
              </a:avLst>
            </a:prstGeom>
            <a:gradFill>
              <a:gsLst>
                <a:gs pos="0">
                  <a:srgbClr val="36B7D7"/>
                </a:gs>
                <a:gs pos="100000">
                  <a:srgbClr val="90EFFF"/>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4"/>
            <p:cNvSpPr txBox="1"/>
            <p:nvPr/>
          </p:nvSpPr>
          <p:spPr>
            <a:xfrm>
              <a:off x="51814" y="573880"/>
              <a:ext cx="4896496" cy="957778"/>
            </a:xfrm>
            <a:prstGeom prst="rect">
              <a:avLst/>
            </a:prstGeom>
            <a:no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cs-CZ" sz="1900" b="0" i="0" u="none" strike="noStrike" cap="none">
                  <a:solidFill>
                    <a:schemeClr val="lt1"/>
                  </a:solidFill>
                  <a:latin typeface="Calibri"/>
                  <a:ea typeface="Calibri"/>
                  <a:cs typeface="Calibri"/>
                  <a:sym typeface="Calibri"/>
                </a:rPr>
                <a:t>• Kvalitativní výzkum</a:t>
              </a:r>
              <a:endParaRPr sz="1900" b="0" i="0" u="none" strike="noStrike" cap="none">
                <a:solidFill>
                  <a:schemeClr val="lt1"/>
                </a:solidFill>
                <a:latin typeface="Calibri"/>
                <a:ea typeface="Calibri"/>
                <a:cs typeface="Calibri"/>
                <a:sym typeface="Calibri"/>
              </a:endParaRPr>
            </a:p>
          </p:txBody>
        </p:sp>
        <p:sp>
          <p:nvSpPr>
            <p:cNvPr id="147" name="Google Shape;147;p4"/>
            <p:cNvSpPr/>
            <p:nvPr/>
          </p:nvSpPr>
          <p:spPr>
            <a:xfrm>
              <a:off x="0" y="1638193"/>
              <a:ext cx="5000124" cy="1061406"/>
            </a:xfrm>
            <a:prstGeom prst="roundRect">
              <a:avLst>
                <a:gd name="adj" fmla="val 16667"/>
              </a:avLst>
            </a:prstGeom>
            <a:gradFill>
              <a:gsLst>
                <a:gs pos="0">
                  <a:srgbClr val="31EB66"/>
                </a:gs>
                <a:gs pos="100000">
                  <a:srgbClr val="86FFA2"/>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4"/>
            <p:cNvSpPr txBox="1"/>
            <p:nvPr/>
          </p:nvSpPr>
          <p:spPr>
            <a:xfrm>
              <a:off x="51814" y="1690007"/>
              <a:ext cx="4896496" cy="957778"/>
            </a:xfrm>
            <a:prstGeom prst="rect">
              <a:avLst/>
            </a:prstGeom>
            <a:no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cs-CZ" sz="1900" b="0" i="0" u="none" strike="noStrike" cap="none">
                  <a:solidFill>
                    <a:schemeClr val="lt1"/>
                  </a:solidFill>
                  <a:latin typeface="Calibri"/>
                  <a:ea typeface="Calibri"/>
                  <a:cs typeface="Calibri"/>
                  <a:sym typeface="Calibri"/>
                </a:rPr>
                <a:t>• Zaměřeno na rozmanitost zkušeností</a:t>
              </a:r>
              <a:endParaRPr sz="1900" b="0" i="0" u="none" strike="noStrike" cap="none">
                <a:solidFill>
                  <a:schemeClr val="lt1"/>
                </a:solidFill>
                <a:latin typeface="Calibri"/>
                <a:ea typeface="Calibri"/>
                <a:cs typeface="Calibri"/>
                <a:sym typeface="Calibri"/>
              </a:endParaRPr>
            </a:p>
          </p:txBody>
        </p:sp>
        <p:sp>
          <p:nvSpPr>
            <p:cNvPr id="149" name="Google Shape;149;p4"/>
            <p:cNvSpPr/>
            <p:nvPr/>
          </p:nvSpPr>
          <p:spPr>
            <a:xfrm>
              <a:off x="0" y="2754320"/>
              <a:ext cx="5000124" cy="1061406"/>
            </a:xfrm>
            <a:prstGeom prst="roundRect">
              <a:avLst>
                <a:gd name="adj" fmla="val 16667"/>
              </a:avLst>
            </a:prstGeom>
            <a:gradFill>
              <a:gsLst>
                <a:gs pos="0">
                  <a:srgbClr val="B1FF2C"/>
                </a:gs>
                <a:gs pos="100000">
                  <a:srgbClr val="DCFF7E"/>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4"/>
            <p:cNvSpPr txBox="1"/>
            <p:nvPr/>
          </p:nvSpPr>
          <p:spPr>
            <a:xfrm>
              <a:off x="51814" y="2806134"/>
              <a:ext cx="4896496" cy="957778"/>
            </a:xfrm>
            <a:prstGeom prst="rect">
              <a:avLst/>
            </a:prstGeom>
            <a:no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cs-CZ" sz="1900" b="0" i="0" u="none" strike="noStrike" cap="none">
                  <a:solidFill>
                    <a:schemeClr val="lt1"/>
                  </a:solidFill>
                  <a:latin typeface="Calibri"/>
                  <a:ea typeface="Calibri"/>
                  <a:cs typeface="Calibri"/>
                  <a:sym typeface="Calibri"/>
                </a:rPr>
                <a:t>• Výsledky nejsou zobecnitelné na celou populaci, ale jsou velmi časté a </a:t>
              </a:r>
              <a:r>
                <a:rPr lang="cs-CZ" sz="1900">
                  <a:solidFill>
                    <a:schemeClr val="lt1"/>
                  </a:solidFill>
                  <a:latin typeface="Calibri"/>
                  <a:ea typeface="Calibri"/>
                  <a:cs typeface="Calibri"/>
                  <a:sym typeface="Calibri"/>
                </a:rPr>
                <a:t>ztotožnitelné</a:t>
              </a:r>
              <a:endParaRPr sz="1900" b="0" i="0" u="none" strike="noStrike" cap="none">
                <a:solidFill>
                  <a:schemeClr val="lt1"/>
                </a:solidFill>
                <a:latin typeface="Calibri"/>
                <a:ea typeface="Calibri"/>
                <a:cs typeface="Calibri"/>
                <a:sym typeface="Calibri"/>
              </a:endParaRPr>
            </a:p>
          </p:txBody>
        </p:sp>
        <p:sp>
          <p:nvSpPr>
            <p:cNvPr id="151" name="Google Shape;151;p4"/>
            <p:cNvSpPr/>
            <p:nvPr/>
          </p:nvSpPr>
          <p:spPr>
            <a:xfrm>
              <a:off x="0" y="3870446"/>
              <a:ext cx="5000124" cy="1061406"/>
            </a:xfrm>
            <a:prstGeom prst="roundRect">
              <a:avLst>
                <a:gd name="adj" fmla="val 16667"/>
              </a:avLst>
            </a:prstGeom>
            <a:gradFill>
              <a:gsLst>
                <a:gs pos="0">
                  <a:srgbClr val="FF9129"/>
                </a:gs>
                <a:gs pos="100000">
                  <a:srgbClr val="FFB6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4"/>
            <p:cNvSpPr txBox="1"/>
            <p:nvPr/>
          </p:nvSpPr>
          <p:spPr>
            <a:xfrm>
              <a:off x="51814" y="3922260"/>
              <a:ext cx="4896496" cy="957778"/>
            </a:xfrm>
            <a:prstGeom prst="rect">
              <a:avLst/>
            </a:prstGeom>
            <a:noFill/>
            <a:ln>
              <a:noFill/>
            </a:ln>
          </p:spPr>
          <p:txBody>
            <a:bodyPr spcFirstLastPara="1" wrap="square" lIns="72375" tIns="72375" rIns="72375" bIns="72375" anchor="ctr" anchorCtr="0">
              <a:noAutofit/>
            </a:bodyPr>
            <a:lstStyle/>
            <a:p>
              <a:pPr marL="0" marR="0" lvl="0" indent="0" algn="l" rtl="0">
                <a:lnSpc>
                  <a:spcPct val="90000"/>
                </a:lnSpc>
                <a:spcBef>
                  <a:spcPts val="0"/>
                </a:spcBef>
                <a:spcAft>
                  <a:spcPts val="0"/>
                </a:spcAft>
                <a:buClr>
                  <a:schemeClr val="lt1"/>
                </a:buClr>
                <a:buSzPts val="1900"/>
                <a:buFont typeface="Calibri"/>
                <a:buNone/>
              </a:pPr>
              <a:r>
                <a:rPr lang="cs-CZ" sz="1900" b="0" i="0" u="none" strike="noStrike" cap="none" dirty="0">
                  <a:solidFill>
                    <a:schemeClr val="lt1"/>
                  </a:solidFill>
                  <a:latin typeface="Calibri"/>
                  <a:ea typeface="Calibri"/>
                  <a:cs typeface="Calibri"/>
                  <a:sym typeface="Calibri"/>
                </a:rPr>
                <a:t>• Respondenti a respondentky neuváděli vždy všechny identifikační údaje, proto je ve zprávě uvedeno jen pohlaví nebo věk a pohlaví</a:t>
              </a:r>
              <a:endParaRPr sz="1900" b="0" i="0" u="none" strike="noStrike" cap="none" dirty="0">
                <a:solidFill>
                  <a:schemeClr val="lt1"/>
                </a:solidFill>
                <a:latin typeface="Calibri"/>
                <a:ea typeface="Calibri"/>
                <a:cs typeface="Calibri"/>
                <a:sym typeface="Calibri"/>
              </a:endParaRPr>
            </a:p>
          </p:txBody>
        </p:sp>
      </p:grpSp>
      <p:pic>
        <p:nvPicPr>
          <p:cNvPr id="153" name="Google Shape;153;p4"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32"/>
        <p:cNvGrpSpPr/>
        <p:nvPr/>
      </p:nvGrpSpPr>
      <p:grpSpPr>
        <a:xfrm>
          <a:off x="0" y="0"/>
          <a:ext cx="0" cy="0"/>
          <a:chOff x="0" y="0"/>
          <a:chExt cx="0" cy="0"/>
        </a:xfrm>
      </p:grpSpPr>
      <p:sp>
        <p:nvSpPr>
          <p:cNvPr id="533" name="Google Shape;533;p29"/>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4" name="Google Shape;534;p29"/>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5" name="Google Shape;535;p29"/>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6" name="Google Shape;536;p29"/>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37" name="Google Shape;537;p29"/>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Závěr</a:t>
            </a:r>
            <a:endParaRPr/>
          </a:p>
        </p:txBody>
      </p:sp>
      <p:grpSp>
        <p:nvGrpSpPr>
          <p:cNvPr id="538" name="Google Shape;538;p29"/>
          <p:cNvGrpSpPr/>
          <p:nvPr/>
        </p:nvGrpSpPr>
        <p:grpSpPr>
          <a:xfrm>
            <a:off x="474054" y="2397906"/>
            <a:ext cx="8195871" cy="3627900"/>
            <a:chOff x="0" y="30752"/>
            <a:chExt cx="8195871" cy="3627900"/>
          </a:xfrm>
        </p:grpSpPr>
        <p:sp>
          <p:nvSpPr>
            <p:cNvPr id="539" name="Google Shape;539;p29"/>
            <p:cNvSpPr/>
            <p:nvPr/>
          </p:nvSpPr>
          <p:spPr>
            <a:xfrm>
              <a:off x="0" y="30752"/>
              <a:ext cx="8195871" cy="1153620"/>
            </a:xfrm>
            <a:prstGeom prst="roundRect">
              <a:avLst>
                <a:gd name="adj" fmla="val 16667"/>
              </a:avLst>
            </a:prstGeom>
            <a:solidFill>
              <a:srgbClr val="BF504D"/>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9"/>
            <p:cNvSpPr txBox="1"/>
            <p:nvPr/>
          </p:nvSpPr>
          <p:spPr>
            <a:xfrm>
              <a:off x="56315" y="87067"/>
              <a:ext cx="8083200" cy="1041000"/>
            </a:xfrm>
            <a:prstGeom prst="rect">
              <a:avLst/>
            </a:prstGeom>
            <a:noFill/>
            <a:ln>
              <a:noFill/>
            </a:ln>
          </p:spPr>
          <p:txBody>
            <a:bodyPr spcFirstLastPara="1" wrap="square" lIns="110475" tIns="110475" rIns="110475" bIns="110475" anchor="ctr" anchorCtr="0">
              <a:noAutofit/>
            </a:bodyPr>
            <a:lstStyle/>
            <a:p>
              <a:pPr marL="0" marR="0" lvl="0" indent="0" algn="l" rtl="0">
                <a:lnSpc>
                  <a:spcPct val="90000"/>
                </a:lnSpc>
                <a:spcBef>
                  <a:spcPts val="0"/>
                </a:spcBef>
                <a:spcAft>
                  <a:spcPts val="0"/>
                </a:spcAft>
                <a:buClr>
                  <a:schemeClr val="lt1"/>
                </a:buClr>
                <a:buSzPts val="2900"/>
                <a:buFont typeface="Calibri"/>
                <a:buNone/>
              </a:pPr>
              <a:r>
                <a:rPr lang="cs-CZ" sz="2900" b="0" i="0" u="none" strike="noStrike" cap="none">
                  <a:solidFill>
                    <a:schemeClr val="lt1"/>
                  </a:solidFill>
                  <a:latin typeface="Calibri"/>
                  <a:ea typeface="Calibri"/>
                  <a:cs typeface="Calibri"/>
                  <a:sym typeface="Calibri"/>
                </a:rPr>
                <a:t>• Antici</a:t>
              </a:r>
              <a:r>
                <a:rPr lang="cs-CZ" sz="2900">
                  <a:solidFill>
                    <a:schemeClr val="lt1"/>
                  </a:solidFill>
                  <a:latin typeface="Calibri"/>
                  <a:ea typeface="Calibri"/>
                  <a:cs typeface="Calibri"/>
                  <a:sym typeface="Calibri"/>
                </a:rPr>
                <a:t>k</a:t>
              </a:r>
              <a:r>
                <a:rPr lang="cs-CZ" sz="2900" b="0" i="0" u="none" strike="noStrike" cap="none">
                  <a:solidFill>
                    <a:schemeClr val="lt1"/>
                  </a:solidFill>
                  <a:latin typeface="Calibri"/>
                  <a:ea typeface="Calibri"/>
                  <a:cs typeface="Calibri"/>
                  <a:sym typeface="Calibri"/>
                </a:rPr>
                <a:t>anismus systematicky zatěžuje život Romů a Romek</a:t>
              </a:r>
              <a:endParaRPr sz="2900" b="0" i="0" u="none" strike="noStrike" cap="none">
                <a:solidFill>
                  <a:schemeClr val="lt1"/>
                </a:solidFill>
                <a:latin typeface="Calibri"/>
                <a:ea typeface="Calibri"/>
                <a:cs typeface="Calibri"/>
                <a:sym typeface="Calibri"/>
              </a:endParaRPr>
            </a:p>
          </p:txBody>
        </p:sp>
        <p:sp>
          <p:nvSpPr>
            <p:cNvPr id="541" name="Google Shape;541;p29"/>
            <p:cNvSpPr/>
            <p:nvPr/>
          </p:nvSpPr>
          <p:spPr>
            <a:xfrm>
              <a:off x="0" y="1267892"/>
              <a:ext cx="8195871" cy="1153620"/>
            </a:xfrm>
            <a:prstGeom prst="roundRect">
              <a:avLst>
                <a:gd name="adj" fmla="val 16667"/>
              </a:avLst>
            </a:prstGeom>
            <a:solidFill>
              <a:srgbClr val="BB9952"/>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9"/>
            <p:cNvSpPr txBox="1"/>
            <p:nvPr/>
          </p:nvSpPr>
          <p:spPr>
            <a:xfrm>
              <a:off x="56315" y="1324207"/>
              <a:ext cx="8083241" cy="1040990"/>
            </a:xfrm>
            <a:prstGeom prst="rect">
              <a:avLst/>
            </a:prstGeom>
            <a:noFill/>
            <a:ln>
              <a:noFill/>
            </a:ln>
          </p:spPr>
          <p:txBody>
            <a:bodyPr spcFirstLastPara="1" wrap="square" lIns="110475" tIns="110475" rIns="110475" bIns="110475" anchor="ctr" anchorCtr="0">
              <a:noAutofit/>
            </a:bodyPr>
            <a:lstStyle/>
            <a:p>
              <a:pPr marL="0" marR="0" lvl="0" indent="0" algn="l" rtl="0">
                <a:lnSpc>
                  <a:spcPct val="90000"/>
                </a:lnSpc>
                <a:spcBef>
                  <a:spcPts val="0"/>
                </a:spcBef>
                <a:spcAft>
                  <a:spcPts val="0"/>
                </a:spcAft>
                <a:buClr>
                  <a:schemeClr val="lt1"/>
                </a:buClr>
                <a:buSzPts val="2900"/>
                <a:buFont typeface="Calibri"/>
                <a:buNone/>
              </a:pPr>
              <a:r>
                <a:rPr lang="cs-CZ" sz="2900" b="0" i="0" u="none" strike="noStrike" cap="none">
                  <a:solidFill>
                    <a:schemeClr val="lt1"/>
                  </a:solidFill>
                  <a:latin typeface="Calibri"/>
                  <a:ea typeface="Calibri"/>
                  <a:cs typeface="Calibri"/>
                  <a:sym typeface="Calibri"/>
                </a:rPr>
                <a:t>• Romská komunita vykazuje odolnost a sílu</a:t>
              </a:r>
              <a:endParaRPr sz="2900" b="0" i="0" u="none" strike="noStrike" cap="none">
                <a:solidFill>
                  <a:schemeClr val="lt1"/>
                </a:solidFill>
                <a:latin typeface="Calibri"/>
                <a:ea typeface="Calibri"/>
                <a:cs typeface="Calibri"/>
                <a:sym typeface="Calibri"/>
              </a:endParaRPr>
            </a:p>
          </p:txBody>
        </p:sp>
        <p:sp>
          <p:nvSpPr>
            <p:cNvPr id="543" name="Google Shape;543;p29"/>
            <p:cNvSpPr/>
            <p:nvPr/>
          </p:nvSpPr>
          <p:spPr>
            <a:xfrm>
              <a:off x="0" y="2505032"/>
              <a:ext cx="8195871" cy="1153620"/>
            </a:xfrm>
            <a:prstGeom prst="roundRect">
              <a:avLst>
                <a:gd name="adj" fmla="val 16667"/>
              </a:avLst>
            </a:prstGeom>
            <a:solidFill>
              <a:srgbClr val="99B958"/>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9"/>
            <p:cNvSpPr txBox="1"/>
            <p:nvPr/>
          </p:nvSpPr>
          <p:spPr>
            <a:xfrm>
              <a:off x="56315" y="2561347"/>
              <a:ext cx="8083241" cy="1040990"/>
            </a:xfrm>
            <a:prstGeom prst="rect">
              <a:avLst/>
            </a:prstGeom>
            <a:noFill/>
            <a:ln>
              <a:noFill/>
            </a:ln>
          </p:spPr>
          <p:txBody>
            <a:bodyPr spcFirstLastPara="1" wrap="square" lIns="110475" tIns="110475" rIns="110475" bIns="110475" anchor="ctr" anchorCtr="0">
              <a:noAutofit/>
            </a:bodyPr>
            <a:lstStyle/>
            <a:p>
              <a:pPr marL="0" marR="0" lvl="0" indent="0" algn="l" rtl="0">
                <a:lnSpc>
                  <a:spcPct val="90000"/>
                </a:lnSpc>
                <a:spcBef>
                  <a:spcPts val="0"/>
                </a:spcBef>
                <a:spcAft>
                  <a:spcPts val="0"/>
                </a:spcAft>
                <a:buClr>
                  <a:schemeClr val="lt1"/>
                </a:buClr>
                <a:buSzPts val="2900"/>
                <a:buFont typeface="Calibri"/>
                <a:buNone/>
              </a:pPr>
              <a:r>
                <a:rPr lang="cs-CZ" sz="2900" b="0" i="0" u="none" strike="noStrike" cap="none">
                  <a:solidFill>
                    <a:schemeClr val="lt1"/>
                  </a:solidFill>
                  <a:latin typeface="Calibri"/>
                  <a:ea typeface="Calibri"/>
                  <a:cs typeface="Calibri"/>
                  <a:sym typeface="Calibri"/>
                </a:rPr>
                <a:t>• Potřeba strukturálních změn a podpory rovnosti</a:t>
              </a:r>
              <a:endParaRPr sz="2900" b="0" i="0" u="none" strike="noStrike" cap="none">
                <a:solidFill>
                  <a:schemeClr val="lt1"/>
                </a:solidFill>
                <a:latin typeface="Calibri"/>
                <a:ea typeface="Calibri"/>
                <a:cs typeface="Calibri"/>
                <a:sym typeface="Calibri"/>
              </a:endParaRPr>
            </a:p>
          </p:txBody>
        </p:sp>
      </p:grpSp>
      <p:pic>
        <p:nvPicPr>
          <p:cNvPr id="545" name="Google Shape;545;p29"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49"/>
        <p:cNvGrpSpPr/>
        <p:nvPr/>
      </p:nvGrpSpPr>
      <p:grpSpPr>
        <a:xfrm>
          <a:off x="0" y="0"/>
          <a:ext cx="0" cy="0"/>
          <a:chOff x="0" y="0"/>
          <a:chExt cx="0" cy="0"/>
        </a:xfrm>
      </p:grpSpPr>
      <p:sp>
        <p:nvSpPr>
          <p:cNvPr id="550" name="Google Shape;550;p30"/>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1" name="Google Shape;551;p30"/>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2" name="Google Shape;552;p30"/>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3" name="Google Shape;553;p30"/>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4" name="Google Shape;554;p30"/>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chemeClr val="dk1"/>
              </a:buClr>
              <a:buSzPts val="3500"/>
              <a:buFont typeface="Calibri"/>
              <a:buNone/>
            </a:pPr>
            <a:endParaRPr sz="3500">
              <a:solidFill>
                <a:srgbClr val="FFFFFF"/>
              </a:solidFill>
            </a:endParaRPr>
          </a:p>
        </p:txBody>
      </p:sp>
      <p:grpSp>
        <p:nvGrpSpPr>
          <p:cNvPr id="555" name="Google Shape;555;p30"/>
          <p:cNvGrpSpPr/>
          <p:nvPr/>
        </p:nvGrpSpPr>
        <p:grpSpPr>
          <a:xfrm>
            <a:off x="561625" y="3401879"/>
            <a:ext cx="8038703" cy="2117604"/>
            <a:chOff x="78583" y="785900"/>
            <a:chExt cx="8038703" cy="2117604"/>
          </a:xfrm>
        </p:grpSpPr>
        <p:sp>
          <p:nvSpPr>
            <p:cNvPr id="556" name="Google Shape;556;p30"/>
            <p:cNvSpPr/>
            <p:nvPr/>
          </p:nvSpPr>
          <p:spPr>
            <a:xfrm>
              <a:off x="738477" y="785900"/>
              <a:ext cx="1079825" cy="1079825"/>
            </a:xfrm>
            <a:prstGeom prst="rect">
              <a:avLst/>
            </a:prstGeom>
            <a:blipFill rotWithShape="1">
              <a:blip r:embed="rId3">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30"/>
            <p:cNvSpPr/>
            <p:nvPr/>
          </p:nvSpPr>
          <p:spPr>
            <a:xfrm>
              <a:off x="78583" y="2183504"/>
              <a:ext cx="2399612"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30"/>
            <p:cNvSpPr txBox="1"/>
            <p:nvPr/>
          </p:nvSpPr>
          <p:spPr>
            <a:xfrm>
              <a:off x="78583" y="2183504"/>
              <a:ext cx="2399612"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600"/>
                <a:buFont typeface="Calibri"/>
                <a:buNone/>
              </a:pPr>
              <a:r>
                <a:rPr lang="cs-CZ" sz="1600" b="0" i="0" u="none" strike="noStrike" cap="none">
                  <a:solidFill>
                    <a:schemeClr val="dk1"/>
                  </a:solidFill>
                  <a:latin typeface="Calibri"/>
                  <a:ea typeface="Calibri"/>
                  <a:cs typeface="Calibri"/>
                  <a:sym typeface="Calibri"/>
                </a:rPr>
                <a:t>Děkuji za pozornost – na otázky radí odpovíme</a:t>
              </a:r>
              <a:endParaRPr sz="1600" b="0" i="0" u="none" strike="noStrike" cap="none">
                <a:solidFill>
                  <a:schemeClr val="dk1"/>
                </a:solidFill>
                <a:latin typeface="Calibri"/>
                <a:ea typeface="Calibri"/>
                <a:cs typeface="Calibri"/>
                <a:sym typeface="Calibri"/>
              </a:endParaRPr>
            </a:p>
          </p:txBody>
        </p:sp>
        <p:sp>
          <p:nvSpPr>
            <p:cNvPr id="559" name="Google Shape;559;p30"/>
            <p:cNvSpPr/>
            <p:nvPr/>
          </p:nvSpPr>
          <p:spPr>
            <a:xfrm>
              <a:off x="3558022" y="785900"/>
              <a:ext cx="1079825" cy="1079825"/>
            </a:xfrm>
            <a:prstGeom prst="rect">
              <a:avLst/>
            </a:prstGeom>
            <a:blipFill rotWithShape="1">
              <a:blip r:embed="rId4">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30"/>
            <p:cNvSpPr/>
            <p:nvPr/>
          </p:nvSpPr>
          <p:spPr>
            <a:xfrm>
              <a:off x="2898129" y="2183504"/>
              <a:ext cx="2399612"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30"/>
            <p:cNvSpPr txBox="1"/>
            <p:nvPr/>
          </p:nvSpPr>
          <p:spPr>
            <a:xfrm>
              <a:off x="2898129" y="2183504"/>
              <a:ext cx="2399612"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600"/>
                <a:buFont typeface="Calibri"/>
                <a:buNone/>
              </a:pPr>
              <a:r>
                <a:rPr lang="cs-CZ" sz="1600" b="0" i="0" u="none" strike="noStrike" cap="none">
                  <a:solidFill>
                    <a:schemeClr val="dk1"/>
                  </a:solidFill>
                  <a:latin typeface="Calibri"/>
                  <a:ea typeface="Calibri"/>
                  <a:cs typeface="Calibri"/>
                  <a:sym typeface="Calibri"/>
                </a:rPr>
                <a:t>Celá zpráva bude k dispozici na stránkách RomanoNetu </a:t>
              </a:r>
              <a:r>
                <a:rPr lang="cs-CZ" sz="1600" b="0" i="0" u="sng" strike="noStrike" cap="none">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https://romanonet.cz/</a:t>
              </a:r>
              <a:r>
                <a:rPr lang="cs-CZ" sz="1600" b="0" i="0" u="none" strike="noStrike" cap="none">
                  <a:solidFill>
                    <a:schemeClr val="dk1"/>
                  </a:solidFill>
                  <a:latin typeface="Calibri"/>
                  <a:ea typeface="Calibri"/>
                  <a:cs typeface="Calibri"/>
                  <a:sym typeface="Calibri"/>
                </a:rPr>
                <a:t> </a:t>
              </a:r>
              <a:endParaRPr sz="1600" b="0" i="0" u="none" strike="noStrike" cap="none">
                <a:solidFill>
                  <a:schemeClr val="dk1"/>
                </a:solidFill>
                <a:latin typeface="Calibri"/>
                <a:ea typeface="Calibri"/>
                <a:cs typeface="Calibri"/>
                <a:sym typeface="Calibri"/>
              </a:endParaRPr>
            </a:p>
          </p:txBody>
        </p:sp>
        <p:sp>
          <p:nvSpPr>
            <p:cNvPr id="562" name="Google Shape;562;p30"/>
            <p:cNvSpPr/>
            <p:nvPr/>
          </p:nvSpPr>
          <p:spPr>
            <a:xfrm>
              <a:off x="6377567" y="785900"/>
              <a:ext cx="1079825" cy="1079825"/>
            </a:xfrm>
            <a:prstGeom prst="rect">
              <a:avLst/>
            </a:prstGeom>
            <a:blipFill rotWithShape="1">
              <a:blip r:embed="rId6">
                <a:alphaModFix/>
              </a:blip>
              <a:stretch>
                <a:fillRect/>
              </a:stretch>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30"/>
            <p:cNvSpPr/>
            <p:nvPr/>
          </p:nvSpPr>
          <p:spPr>
            <a:xfrm>
              <a:off x="5717674" y="2183504"/>
              <a:ext cx="2399612" cy="72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30"/>
            <p:cNvSpPr txBox="1"/>
            <p:nvPr/>
          </p:nvSpPr>
          <p:spPr>
            <a:xfrm>
              <a:off x="5717674" y="2183504"/>
              <a:ext cx="2399612" cy="720000"/>
            </a:xfrm>
            <a:prstGeom prst="rect">
              <a:avLst/>
            </a:prstGeom>
            <a:noFill/>
            <a:ln>
              <a:noFill/>
            </a:ln>
          </p:spPr>
          <p:txBody>
            <a:bodyPr spcFirstLastPara="1" wrap="square" lIns="0" tIns="0" rIns="0" bIns="0" anchor="t" anchorCtr="0">
              <a:noAutofit/>
            </a:bodyPr>
            <a:lstStyle/>
            <a:p>
              <a:pPr marL="0" marR="0" lvl="0" indent="0" algn="ctr" rtl="0">
                <a:lnSpc>
                  <a:spcPct val="90000"/>
                </a:lnSpc>
                <a:spcBef>
                  <a:spcPts val="0"/>
                </a:spcBef>
                <a:spcAft>
                  <a:spcPts val="0"/>
                </a:spcAft>
                <a:buClr>
                  <a:schemeClr val="dk1"/>
                </a:buClr>
                <a:buSzPts val="1600"/>
                <a:buFont typeface="Calibri"/>
                <a:buNone/>
              </a:pPr>
              <a:r>
                <a:rPr lang="cs-CZ" sz="1600" b="0" i="0" u="none" strike="noStrike" cap="none">
                  <a:solidFill>
                    <a:schemeClr val="dk1"/>
                  </a:solidFill>
                  <a:latin typeface="Calibri"/>
                  <a:ea typeface="Calibri"/>
                  <a:cs typeface="Calibri"/>
                  <a:sym typeface="Calibri"/>
                </a:rPr>
                <a:t>V souvislosti s výzkumem je možné se obrátit na selma.muhic@fhs.cuni.cz</a:t>
              </a:r>
              <a:endParaRPr sz="1600" b="0" i="0" u="none" strike="noStrike" cap="none">
                <a:solidFill>
                  <a:schemeClr val="dk1"/>
                </a:solidFill>
                <a:latin typeface="Calibri"/>
                <a:ea typeface="Calibri"/>
                <a:cs typeface="Calibri"/>
                <a:sym typeface="Calibri"/>
              </a:endParaRPr>
            </a:p>
          </p:txBody>
        </p:sp>
      </p:grpSp>
      <p:pic>
        <p:nvPicPr>
          <p:cNvPr id="565" name="Google Shape;565;p30" title="Logo RomanoNetu.png"/>
          <p:cNvPicPr preferRelativeResize="0"/>
          <p:nvPr/>
        </p:nvPicPr>
        <p:blipFill>
          <a:blip r:embed="rId7">
            <a:alphaModFix/>
          </a:blip>
          <a:stretch>
            <a:fillRect/>
          </a:stretch>
        </p:blipFill>
        <p:spPr>
          <a:xfrm>
            <a:off x="7912273" y="6091350"/>
            <a:ext cx="766651" cy="766651"/>
          </a:xfrm>
          <a:prstGeom prst="rect">
            <a:avLst/>
          </a:prstGeom>
          <a:noFill/>
          <a:ln>
            <a:noFill/>
          </a:ln>
        </p:spPr>
      </p:pic>
      <p:pic>
        <p:nvPicPr>
          <p:cNvPr id="566" name="Google Shape;566;p30" title="images.png"/>
          <p:cNvPicPr preferRelativeResize="0"/>
          <p:nvPr/>
        </p:nvPicPr>
        <p:blipFill>
          <a:blip r:embed="rId8">
            <a:alphaModFix/>
          </a:blip>
          <a:stretch>
            <a:fillRect/>
          </a:stretch>
        </p:blipFill>
        <p:spPr>
          <a:xfrm>
            <a:off x="5667201" y="6091362"/>
            <a:ext cx="2245075" cy="6719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7"/>
        <p:cNvGrpSpPr/>
        <p:nvPr/>
      </p:nvGrpSpPr>
      <p:grpSpPr>
        <a:xfrm>
          <a:off x="0" y="0"/>
          <a:ext cx="0" cy="0"/>
          <a:chOff x="0" y="0"/>
          <a:chExt cx="0" cy="0"/>
        </a:xfrm>
      </p:grpSpPr>
      <p:sp>
        <p:nvSpPr>
          <p:cNvPr id="158" name="Google Shape;158;p5"/>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9" name="Google Shape;159;p5"/>
          <p:cNvSpPr/>
          <p:nvPr/>
        </p:nvSpPr>
        <p:spPr>
          <a:xfrm rot="5400000" flipH="1">
            <a:off x="-1914813" y="1914812"/>
            <a:ext cx="6858000" cy="3028377"/>
          </a:xfrm>
          <a:prstGeom prst="rect">
            <a:avLst/>
          </a:prstGeom>
          <a:gradFill>
            <a:gsLst>
              <a:gs pos="0">
                <a:srgbClr val="000000"/>
              </a:gs>
              <a:gs pos="8000">
                <a:srgbClr val="000000"/>
              </a:gs>
              <a:gs pos="100000">
                <a:srgbClr val="366092"/>
              </a:gs>
            </a:gsLst>
            <a:lin ang="30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0" name="Google Shape;160;p5"/>
          <p:cNvSpPr/>
          <p:nvPr/>
        </p:nvSpPr>
        <p:spPr>
          <a:xfrm rot="5400000" flipH="1">
            <a:off x="-1914814" y="1924949"/>
            <a:ext cx="6857999" cy="3028379"/>
          </a:xfrm>
          <a:prstGeom prst="rect">
            <a:avLst/>
          </a:prstGeom>
          <a:gradFill>
            <a:gsLst>
              <a:gs pos="0">
                <a:srgbClr val="000000">
                  <a:alpha val="0"/>
                </a:srgbClr>
              </a:gs>
              <a:gs pos="99000">
                <a:srgbClr val="4F81BD">
                  <a:alpha val="45882"/>
                </a:srgbClr>
              </a:gs>
              <a:gs pos="100000">
                <a:srgbClr val="4F81BD">
                  <a:alpha val="45882"/>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1" name="Google Shape;161;p5"/>
          <p:cNvSpPr/>
          <p:nvPr/>
        </p:nvSpPr>
        <p:spPr>
          <a:xfrm rot="5400000" flipH="1">
            <a:off x="263195" y="4092815"/>
            <a:ext cx="2501979" cy="3028381"/>
          </a:xfrm>
          <a:prstGeom prst="rect">
            <a:avLst/>
          </a:prstGeom>
          <a:gradFill>
            <a:gsLst>
              <a:gs pos="0">
                <a:srgbClr val="4F81BD">
                  <a:alpha val="28627"/>
                </a:srgbClr>
              </a:gs>
              <a:gs pos="2000">
                <a:srgbClr val="4F81BD">
                  <a:alpha val="28627"/>
                </a:srgbClr>
              </a:gs>
              <a:gs pos="100000">
                <a:srgbClr val="000000">
                  <a:alpha val="29803"/>
                </a:srgbClr>
              </a:gs>
            </a:gsLst>
            <a:lin ang="7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2" name="Google Shape;162;p5"/>
          <p:cNvSpPr/>
          <p:nvPr/>
        </p:nvSpPr>
        <p:spPr>
          <a:xfrm rot="-964587">
            <a:off x="-376302" y="969718"/>
            <a:ext cx="2925267" cy="4178958"/>
          </a:xfrm>
          <a:custGeom>
            <a:avLst/>
            <a:gdLst/>
            <a:ahLst/>
            <a:cxnLst/>
            <a:rect l="l" t="t" r="r" b="b"/>
            <a:pathLst>
              <a:path w="3900357" h="4178958" extrusionOk="0">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0">
                <a:srgbClr val="000000">
                  <a:alpha val="0"/>
                </a:srgbClr>
              </a:gs>
              <a:gs pos="29000">
                <a:srgbClr val="000000">
                  <a:alpha val="0"/>
                </a:srgbClr>
              </a:gs>
              <a:gs pos="100000">
                <a:srgbClr val="4F81BD">
                  <a:alpha val="42745"/>
                </a:srgbClr>
              </a:gs>
            </a:gsLst>
            <a:lin ang="18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3" name="Google Shape;163;p5"/>
          <p:cNvSpPr/>
          <p:nvPr/>
        </p:nvSpPr>
        <p:spPr>
          <a:xfrm rot="5400000" flipH="1">
            <a:off x="-1914822" y="1914808"/>
            <a:ext cx="6858003" cy="3028376"/>
          </a:xfrm>
          <a:prstGeom prst="rect">
            <a:avLst/>
          </a:prstGeom>
          <a:gradFill>
            <a:gsLst>
              <a:gs pos="0">
                <a:srgbClr val="000000">
                  <a:alpha val="0"/>
                </a:srgbClr>
              </a:gs>
              <a:gs pos="99000">
                <a:srgbClr val="93B3D7">
                  <a:alpha val="10980"/>
                </a:srgbClr>
              </a:gs>
              <a:gs pos="100000">
                <a:srgbClr val="93B3D7">
                  <a:alpha val="10980"/>
                </a:srgbClr>
              </a:gs>
            </a:gsLst>
            <a:lin ang="7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4" name="Google Shape;164;p5"/>
          <p:cNvSpPr txBox="1">
            <a:spLocks noGrp="1"/>
          </p:cNvSpPr>
          <p:nvPr>
            <p:ph type="title"/>
          </p:nvPr>
        </p:nvSpPr>
        <p:spPr>
          <a:xfrm>
            <a:off x="439858" y="1683756"/>
            <a:ext cx="2336449" cy="2396359"/>
          </a:xfrm>
          <a:prstGeom prst="rect">
            <a:avLst/>
          </a:prstGeom>
          <a:noFill/>
          <a:ln>
            <a:noFill/>
          </a:ln>
        </p:spPr>
        <p:txBody>
          <a:bodyPr spcFirstLastPara="1" wrap="square" lIns="91425" tIns="45700" rIns="91425" bIns="45700" anchor="b" anchorCtr="0">
            <a:normAutofit/>
          </a:bodyPr>
          <a:lstStyle/>
          <a:p>
            <a:pPr marL="0" lvl="0" indent="0" algn="r" rtl="0">
              <a:spcBef>
                <a:spcPts val="0"/>
              </a:spcBef>
              <a:spcAft>
                <a:spcPts val="0"/>
              </a:spcAft>
              <a:buClr>
                <a:srgbClr val="FFFFFF"/>
              </a:buClr>
              <a:buSzPts val="3200"/>
              <a:buFont typeface="Calibri"/>
              <a:buNone/>
            </a:pPr>
            <a:r>
              <a:rPr lang="cs-CZ" sz="3200">
                <a:solidFill>
                  <a:srgbClr val="FFFFFF"/>
                </a:solidFill>
              </a:rPr>
              <a:t>Metodologie – příprava</a:t>
            </a:r>
            <a:endParaRPr/>
          </a:p>
        </p:txBody>
      </p:sp>
      <p:grpSp>
        <p:nvGrpSpPr>
          <p:cNvPr id="165" name="Google Shape;165;p5"/>
          <p:cNvGrpSpPr/>
          <p:nvPr/>
        </p:nvGrpSpPr>
        <p:grpSpPr>
          <a:xfrm>
            <a:off x="3678789" y="1475799"/>
            <a:ext cx="5000124" cy="4003201"/>
            <a:chOff x="0" y="725359"/>
            <a:chExt cx="5000124" cy="4003201"/>
          </a:xfrm>
        </p:grpSpPr>
        <p:sp>
          <p:nvSpPr>
            <p:cNvPr id="166" name="Google Shape;166;p5"/>
            <p:cNvSpPr/>
            <p:nvPr/>
          </p:nvSpPr>
          <p:spPr>
            <a:xfrm>
              <a:off x="0" y="725359"/>
              <a:ext cx="5000124" cy="1272960"/>
            </a:xfrm>
            <a:prstGeom prst="roundRect">
              <a:avLst>
                <a:gd name="adj" fmla="val 16667"/>
              </a:avLst>
            </a:prstGeom>
            <a:gradFill>
              <a:gsLst>
                <a:gs pos="0">
                  <a:srgbClr val="36B7D7"/>
                </a:gs>
                <a:gs pos="100000">
                  <a:srgbClr val="90EFFF"/>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5"/>
            <p:cNvSpPr txBox="1"/>
            <p:nvPr/>
          </p:nvSpPr>
          <p:spPr>
            <a:xfrm>
              <a:off x="62141" y="787500"/>
              <a:ext cx="4875842" cy="1148678"/>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Clr>
                  <a:schemeClr val="lt1"/>
                </a:buClr>
                <a:buSzPts val="3200"/>
                <a:buFont typeface="Calibri"/>
                <a:buNone/>
              </a:pPr>
              <a:r>
                <a:rPr lang="cs-CZ" sz="3200" b="0" i="0" u="none" strike="noStrike" cap="none">
                  <a:solidFill>
                    <a:schemeClr val="lt1"/>
                  </a:solidFill>
                  <a:latin typeface="Calibri"/>
                  <a:ea typeface="Calibri"/>
                  <a:cs typeface="Calibri"/>
                  <a:sym typeface="Calibri"/>
                </a:rPr>
                <a:t>• Dotazník připraven na základě literatury</a:t>
              </a:r>
              <a:endParaRPr sz="3200" b="0" i="0" u="none" strike="noStrike" cap="none">
                <a:solidFill>
                  <a:schemeClr val="lt1"/>
                </a:solidFill>
                <a:latin typeface="Calibri"/>
                <a:ea typeface="Calibri"/>
                <a:cs typeface="Calibri"/>
                <a:sym typeface="Calibri"/>
              </a:endParaRPr>
            </a:p>
          </p:txBody>
        </p:sp>
        <p:sp>
          <p:nvSpPr>
            <p:cNvPr id="168" name="Google Shape;168;p5"/>
            <p:cNvSpPr/>
            <p:nvPr/>
          </p:nvSpPr>
          <p:spPr>
            <a:xfrm>
              <a:off x="0" y="2090480"/>
              <a:ext cx="5000124" cy="1272960"/>
            </a:xfrm>
            <a:prstGeom prst="roundRect">
              <a:avLst>
                <a:gd name="adj" fmla="val 16667"/>
              </a:avLst>
            </a:prstGeom>
            <a:gradFill>
              <a:gsLst>
                <a:gs pos="0">
                  <a:srgbClr val="4FF62D"/>
                </a:gs>
                <a:gs pos="100000">
                  <a:srgbClr val="8FFF81"/>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5"/>
            <p:cNvSpPr txBox="1"/>
            <p:nvPr/>
          </p:nvSpPr>
          <p:spPr>
            <a:xfrm>
              <a:off x="62141" y="2152621"/>
              <a:ext cx="4875842" cy="1148678"/>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Clr>
                  <a:schemeClr val="lt1"/>
                </a:buClr>
                <a:buSzPts val="3200"/>
                <a:buFont typeface="Calibri"/>
                <a:buNone/>
              </a:pPr>
              <a:r>
                <a:rPr lang="cs-CZ" sz="3200" b="0" i="0" u="none" strike="noStrike" cap="none">
                  <a:solidFill>
                    <a:schemeClr val="lt1"/>
                  </a:solidFill>
                  <a:latin typeface="Calibri"/>
                  <a:ea typeface="Calibri"/>
                  <a:cs typeface="Calibri"/>
                  <a:sym typeface="Calibri"/>
                </a:rPr>
                <a:t>• Konzultace s projektovým týmem a širší komunitou</a:t>
              </a:r>
              <a:endParaRPr sz="3200" b="0" i="0" u="none" strike="noStrike" cap="none">
                <a:solidFill>
                  <a:schemeClr val="lt1"/>
                </a:solidFill>
                <a:latin typeface="Calibri"/>
                <a:ea typeface="Calibri"/>
                <a:cs typeface="Calibri"/>
                <a:sym typeface="Calibri"/>
              </a:endParaRPr>
            </a:p>
          </p:txBody>
        </p:sp>
        <p:sp>
          <p:nvSpPr>
            <p:cNvPr id="170" name="Google Shape;170;p5"/>
            <p:cNvSpPr/>
            <p:nvPr/>
          </p:nvSpPr>
          <p:spPr>
            <a:xfrm>
              <a:off x="0" y="3455600"/>
              <a:ext cx="5000124" cy="1272960"/>
            </a:xfrm>
            <a:prstGeom prst="roundRect">
              <a:avLst>
                <a:gd name="adj" fmla="val 16667"/>
              </a:avLst>
            </a:prstGeom>
            <a:gradFill>
              <a:gsLst>
                <a:gs pos="0">
                  <a:srgbClr val="FF9129"/>
                </a:gs>
                <a:gs pos="100000">
                  <a:srgbClr val="FFB673"/>
                </a:gs>
              </a:gsLst>
              <a:lin ang="16200000" scaled="0"/>
            </a:gradFill>
            <a:ln>
              <a:noFill/>
            </a:ln>
            <a:effectLst>
              <a:outerShdw blurRad="40000" dist="23000" dir="5400000" rotWithShape="0">
                <a:srgbClr val="000000">
                  <a:alpha val="34901"/>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5"/>
            <p:cNvSpPr txBox="1"/>
            <p:nvPr/>
          </p:nvSpPr>
          <p:spPr>
            <a:xfrm>
              <a:off x="62141" y="3517741"/>
              <a:ext cx="4875842" cy="1148678"/>
            </a:xfrm>
            <a:prstGeom prst="rect">
              <a:avLst/>
            </a:prstGeom>
            <a:noFill/>
            <a:ln>
              <a:noFill/>
            </a:ln>
          </p:spPr>
          <p:txBody>
            <a:bodyPr spcFirstLastPara="1" wrap="square" lIns="121900" tIns="121900" rIns="121900" bIns="121900" anchor="ctr" anchorCtr="0">
              <a:noAutofit/>
            </a:bodyPr>
            <a:lstStyle/>
            <a:p>
              <a:pPr marL="0" marR="0" lvl="0" indent="0" algn="l" rtl="0">
                <a:lnSpc>
                  <a:spcPct val="90000"/>
                </a:lnSpc>
                <a:spcBef>
                  <a:spcPts val="0"/>
                </a:spcBef>
                <a:spcAft>
                  <a:spcPts val="0"/>
                </a:spcAft>
                <a:buClr>
                  <a:schemeClr val="lt1"/>
                </a:buClr>
                <a:buSzPts val="3200"/>
                <a:buFont typeface="Calibri"/>
                <a:buNone/>
              </a:pPr>
              <a:r>
                <a:rPr lang="cs-CZ" sz="3200" b="0" i="0" u="none" strike="noStrike" cap="none">
                  <a:solidFill>
                    <a:schemeClr val="lt1"/>
                  </a:solidFill>
                  <a:latin typeface="Calibri"/>
                  <a:ea typeface="Calibri"/>
                  <a:cs typeface="Calibri"/>
                  <a:sym typeface="Calibri"/>
                </a:rPr>
                <a:t>• Školení 10 romských tazatelů a tazatelek</a:t>
              </a:r>
              <a:endParaRPr sz="3200" b="0" i="0" u="none" strike="noStrike" cap="none">
                <a:solidFill>
                  <a:schemeClr val="lt1"/>
                </a:solidFill>
                <a:latin typeface="Calibri"/>
                <a:ea typeface="Calibri"/>
                <a:cs typeface="Calibri"/>
                <a:sym typeface="Calibri"/>
              </a:endParaRPr>
            </a:p>
          </p:txBody>
        </p:sp>
      </p:grpSp>
      <p:pic>
        <p:nvPicPr>
          <p:cNvPr id="172" name="Google Shape;172;p5"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6"/>
        <p:cNvGrpSpPr/>
        <p:nvPr/>
      </p:nvGrpSpPr>
      <p:grpSpPr>
        <a:xfrm>
          <a:off x="0" y="0"/>
          <a:ext cx="0" cy="0"/>
          <a:chOff x="0" y="0"/>
          <a:chExt cx="0" cy="0"/>
        </a:xfrm>
      </p:grpSpPr>
      <p:sp>
        <p:nvSpPr>
          <p:cNvPr id="177" name="Google Shape;177;p6"/>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8" name="Google Shape;178;p6"/>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9" name="Google Shape;179;p6"/>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0" name="Google Shape;180;p6"/>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81" name="Google Shape;181;p6"/>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Metodologie – sběr dat</a:t>
            </a:r>
            <a:endParaRPr/>
          </a:p>
        </p:txBody>
      </p:sp>
      <p:grpSp>
        <p:nvGrpSpPr>
          <p:cNvPr id="182" name="Google Shape;182;p6"/>
          <p:cNvGrpSpPr/>
          <p:nvPr/>
        </p:nvGrpSpPr>
        <p:grpSpPr>
          <a:xfrm>
            <a:off x="483042" y="3607158"/>
            <a:ext cx="8195870" cy="1707046"/>
            <a:chOff x="0" y="991179"/>
            <a:chExt cx="8195870" cy="1707046"/>
          </a:xfrm>
        </p:grpSpPr>
        <p:sp>
          <p:nvSpPr>
            <p:cNvPr id="183" name="Google Shape;183;p6"/>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6"/>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6"/>
            <p:cNvSpPr txBox="1"/>
            <p:nvPr/>
          </p:nvSpPr>
          <p:spPr>
            <a:xfrm>
              <a:off x="298991"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75 rozhovorů po celé ČR (květen–listopad 2024)</a:t>
              </a:r>
              <a:endParaRPr sz="2100" b="0" i="0" u="none" strike="noStrike" cap="none">
                <a:solidFill>
                  <a:schemeClr val="dk1"/>
                </a:solidFill>
                <a:latin typeface="Calibri"/>
                <a:ea typeface="Calibri"/>
                <a:cs typeface="Calibri"/>
                <a:sym typeface="Calibri"/>
              </a:endParaRPr>
            </a:p>
          </p:txBody>
        </p:sp>
        <p:sp>
          <p:nvSpPr>
            <p:cNvPr id="186" name="Google Shape;186;p6"/>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6"/>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6"/>
            <p:cNvSpPr txBox="1"/>
            <p:nvPr/>
          </p:nvSpPr>
          <p:spPr>
            <a:xfrm>
              <a:off x="3116322"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Audiozáznamy přepsány do textu</a:t>
              </a:r>
              <a:endParaRPr sz="2100" b="0" i="0" u="none" strike="noStrike" cap="none">
                <a:solidFill>
                  <a:schemeClr val="dk1"/>
                </a:solidFill>
                <a:latin typeface="Calibri"/>
                <a:ea typeface="Calibri"/>
                <a:cs typeface="Calibri"/>
                <a:sym typeface="Calibri"/>
              </a:endParaRPr>
            </a:p>
          </p:txBody>
        </p:sp>
        <p:sp>
          <p:nvSpPr>
            <p:cNvPr id="189" name="Google Shape;189;p6"/>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6"/>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 name="Google Shape;191;p6"/>
            <p:cNvSpPr txBox="1"/>
            <p:nvPr/>
          </p:nvSpPr>
          <p:spPr>
            <a:xfrm>
              <a:off x="5933653"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Důraz na důvěru mezi tazateli a respondenty</a:t>
              </a:r>
              <a:endParaRPr sz="2100" b="0" i="0" u="none" strike="noStrike" cap="none">
                <a:solidFill>
                  <a:schemeClr val="dk1"/>
                </a:solidFill>
                <a:latin typeface="Calibri"/>
                <a:ea typeface="Calibri"/>
                <a:cs typeface="Calibri"/>
                <a:sym typeface="Calibri"/>
              </a:endParaRPr>
            </a:p>
          </p:txBody>
        </p:sp>
      </p:grpSp>
      <p:pic>
        <p:nvPicPr>
          <p:cNvPr id="192" name="Google Shape;192;p6"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6"/>
        <p:cNvGrpSpPr/>
        <p:nvPr/>
      </p:nvGrpSpPr>
      <p:grpSpPr>
        <a:xfrm>
          <a:off x="0" y="0"/>
          <a:ext cx="0" cy="0"/>
          <a:chOff x="0" y="0"/>
          <a:chExt cx="0" cy="0"/>
        </a:xfrm>
      </p:grpSpPr>
      <p:sp>
        <p:nvSpPr>
          <p:cNvPr id="197" name="Google Shape;197;p7"/>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8" name="Google Shape;198;p7"/>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9" name="Google Shape;199;p7"/>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0" name="Google Shape;200;p7"/>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1" name="Google Shape;201;p7"/>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Metodologie – analýza dat</a:t>
            </a:r>
            <a:endParaRPr/>
          </a:p>
        </p:txBody>
      </p:sp>
      <p:grpSp>
        <p:nvGrpSpPr>
          <p:cNvPr id="202" name="Google Shape;202;p7"/>
          <p:cNvGrpSpPr/>
          <p:nvPr/>
        </p:nvGrpSpPr>
        <p:grpSpPr>
          <a:xfrm>
            <a:off x="483042" y="3607158"/>
            <a:ext cx="8195870" cy="1707046"/>
            <a:chOff x="0" y="991179"/>
            <a:chExt cx="8195870" cy="1707046"/>
          </a:xfrm>
        </p:grpSpPr>
        <p:sp>
          <p:nvSpPr>
            <p:cNvPr id="203" name="Google Shape;203;p7"/>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 name="Google Shape;204;p7"/>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 name="Google Shape;205;p7"/>
            <p:cNvSpPr txBox="1"/>
            <p:nvPr/>
          </p:nvSpPr>
          <p:spPr>
            <a:xfrm>
              <a:off x="298991"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Tematická analýza jednotlivých oblastí</a:t>
              </a:r>
              <a:endParaRPr sz="2100" b="0" i="0" u="none" strike="noStrike" cap="none">
                <a:solidFill>
                  <a:schemeClr val="dk1"/>
                </a:solidFill>
                <a:latin typeface="Calibri"/>
                <a:ea typeface="Calibri"/>
                <a:cs typeface="Calibri"/>
                <a:sym typeface="Calibri"/>
              </a:endParaRPr>
            </a:p>
          </p:txBody>
        </p:sp>
        <p:sp>
          <p:nvSpPr>
            <p:cNvPr id="206" name="Google Shape;206;p7"/>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7"/>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7"/>
            <p:cNvSpPr txBox="1"/>
            <p:nvPr/>
          </p:nvSpPr>
          <p:spPr>
            <a:xfrm>
              <a:off x="3116322"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Dosažení saturace</a:t>
              </a:r>
              <a:endParaRPr sz="2100" b="0" i="0" u="none" strike="noStrike" cap="none">
                <a:solidFill>
                  <a:schemeClr val="dk1"/>
                </a:solidFill>
                <a:latin typeface="Calibri"/>
                <a:ea typeface="Calibri"/>
                <a:cs typeface="Calibri"/>
                <a:sym typeface="Calibri"/>
              </a:endParaRPr>
            </a:p>
          </p:txBody>
        </p:sp>
        <p:sp>
          <p:nvSpPr>
            <p:cNvPr id="209" name="Google Shape;209;p7"/>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7"/>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7"/>
            <p:cNvSpPr txBox="1"/>
            <p:nvPr/>
          </p:nvSpPr>
          <p:spPr>
            <a:xfrm>
              <a:off x="5933653" y="1277365"/>
              <a:ext cx="2219346" cy="1377989"/>
            </a:xfrm>
            <a:prstGeom prst="rect">
              <a:avLst/>
            </a:prstGeom>
            <a:noFill/>
            <a:ln>
              <a:noFill/>
            </a:ln>
          </p:spPr>
          <p:txBody>
            <a:bodyPr spcFirstLastPara="1" wrap="square" lIns="80000" tIns="80000" rIns="80000" bIns="80000" anchor="ctr" anchorCtr="0">
              <a:noAutofit/>
            </a:bodyPr>
            <a:lstStyle/>
            <a:p>
              <a:pPr marL="0" marR="0" lvl="0" indent="0" algn="ctr" rtl="0">
                <a:lnSpc>
                  <a:spcPct val="90000"/>
                </a:lnSpc>
                <a:spcBef>
                  <a:spcPts val="0"/>
                </a:spcBef>
                <a:spcAft>
                  <a:spcPts val="0"/>
                </a:spcAft>
                <a:buClr>
                  <a:schemeClr val="dk1"/>
                </a:buClr>
                <a:buSzPts val="2100"/>
                <a:buFont typeface="Calibri"/>
                <a:buNone/>
              </a:pPr>
              <a:r>
                <a:rPr lang="cs-CZ" sz="2100" b="0" i="0" u="none" strike="noStrike" cap="none">
                  <a:solidFill>
                    <a:schemeClr val="dk1"/>
                  </a:solidFill>
                  <a:latin typeface="Calibri"/>
                  <a:ea typeface="Calibri"/>
                  <a:cs typeface="Calibri"/>
                  <a:sym typeface="Calibri"/>
                </a:rPr>
                <a:t>• Doplnění jedinečných výpovědí pro komplexitu</a:t>
              </a:r>
              <a:endParaRPr sz="2100" b="0" i="0" u="none" strike="noStrike" cap="none">
                <a:solidFill>
                  <a:schemeClr val="dk1"/>
                </a:solidFill>
                <a:latin typeface="Calibri"/>
                <a:ea typeface="Calibri"/>
                <a:cs typeface="Calibri"/>
                <a:sym typeface="Calibri"/>
              </a:endParaRPr>
            </a:p>
          </p:txBody>
        </p:sp>
      </p:grpSp>
      <p:pic>
        <p:nvPicPr>
          <p:cNvPr id="212" name="Google Shape;212;p7"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6"/>
        <p:cNvGrpSpPr/>
        <p:nvPr/>
      </p:nvGrpSpPr>
      <p:grpSpPr>
        <a:xfrm>
          <a:off x="0" y="0"/>
          <a:ext cx="0" cy="0"/>
          <a:chOff x="0" y="0"/>
          <a:chExt cx="0" cy="0"/>
        </a:xfrm>
      </p:grpSpPr>
      <p:sp>
        <p:nvSpPr>
          <p:cNvPr id="237" name="Google Shape;237;p9"/>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8" name="Google Shape;238;p9"/>
          <p:cNvSpPr/>
          <p:nvPr/>
        </p:nvSpPr>
        <p:spPr>
          <a:xfrm flipH="1">
            <a:off x="1" y="0"/>
            <a:ext cx="9143999" cy="2170031"/>
          </a:xfrm>
          <a:prstGeom prst="rect">
            <a:avLst/>
          </a:prstGeom>
          <a:gradFill>
            <a:gsLst>
              <a:gs pos="0">
                <a:srgbClr val="000000">
                  <a:alpha val="95686"/>
                </a:srgbClr>
              </a:gs>
              <a:gs pos="100000">
                <a:srgbClr val="366092"/>
              </a:gs>
            </a:gsLst>
            <a:lin ang="197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39" name="Google Shape;239;p9"/>
          <p:cNvSpPr/>
          <p:nvPr/>
        </p:nvSpPr>
        <p:spPr>
          <a:xfrm flipH="1">
            <a:off x="6062114" y="0"/>
            <a:ext cx="3072908" cy="2170661"/>
          </a:xfrm>
          <a:prstGeom prst="rect">
            <a:avLst/>
          </a:prstGeom>
          <a:gradFill>
            <a:gsLst>
              <a:gs pos="0">
                <a:srgbClr val="244061">
                  <a:alpha val="67843"/>
                </a:srgbClr>
              </a:gs>
              <a:gs pos="19000">
                <a:srgbClr val="244061">
                  <a:alpha val="67843"/>
                </a:srgbClr>
              </a:gs>
              <a:gs pos="100000">
                <a:srgbClr val="4F81BD">
                  <a:alpha val="47843"/>
                </a:srgbClr>
              </a:gs>
            </a:gsLst>
            <a:lin ang="19199999"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0" name="Google Shape;240;p9"/>
          <p:cNvSpPr/>
          <p:nvPr/>
        </p:nvSpPr>
        <p:spPr>
          <a:xfrm rot="-5400000" flipH="1">
            <a:off x="3486646" y="-3486043"/>
            <a:ext cx="2170709" cy="9144000"/>
          </a:xfrm>
          <a:prstGeom prst="rect">
            <a:avLst/>
          </a:prstGeom>
          <a:gradFill>
            <a:gsLst>
              <a:gs pos="0">
                <a:srgbClr val="366092">
                  <a:alpha val="15686"/>
                </a:srgbClr>
              </a:gs>
              <a:gs pos="23000">
                <a:srgbClr val="366092">
                  <a:alpha val="15686"/>
                </a:srgbClr>
              </a:gs>
              <a:gs pos="99000">
                <a:srgbClr val="000000">
                  <a:alpha val="44705"/>
                </a:srgbClr>
              </a:gs>
              <a:gs pos="100000">
                <a:srgbClr val="000000">
                  <a:alpha val="44705"/>
                </a:srgbClr>
              </a:gs>
            </a:gsLst>
            <a:lin ang="21000001"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41" name="Google Shape;241;p9"/>
          <p:cNvSpPr txBox="1">
            <a:spLocks noGrp="1"/>
          </p:cNvSpPr>
          <p:nvPr>
            <p:ph type="title"/>
          </p:nvPr>
        </p:nvSpPr>
        <p:spPr>
          <a:xfrm>
            <a:off x="1037673" y="348865"/>
            <a:ext cx="7288583" cy="1576446"/>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FFFF"/>
              </a:buClr>
              <a:buSzPts val="3500"/>
              <a:buFont typeface="Calibri"/>
              <a:buNone/>
            </a:pPr>
            <a:r>
              <a:rPr lang="cs-CZ" sz="3500">
                <a:solidFill>
                  <a:srgbClr val="FFFFFF"/>
                </a:solidFill>
              </a:rPr>
              <a:t>Výzkumný vzorek</a:t>
            </a:r>
            <a:endParaRPr/>
          </a:p>
        </p:txBody>
      </p:sp>
      <p:grpSp>
        <p:nvGrpSpPr>
          <p:cNvPr id="242" name="Google Shape;242;p9"/>
          <p:cNvGrpSpPr/>
          <p:nvPr/>
        </p:nvGrpSpPr>
        <p:grpSpPr>
          <a:xfrm>
            <a:off x="483042" y="3607158"/>
            <a:ext cx="8195870" cy="1707046"/>
            <a:chOff x="0" y="991179"/>
            <a:chExt cx="8195870" cy="1707046"/>
          </a:xfrm>
        </p:grpSpPr>
        <p:sp>
          <p:nvSpPr>
            <p:cNvPr id="243" name="Google Shape;243;p9"/>
            <p:cNvSpPr/>
            <p:nvPr/>
          </p:nvSpPr>
          <p:spPr>
            <a:xfrm>
              <a:off x="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9"/>
            <p:cNvSpPr/>
            <p:nvPr/>
          </p:nvSpPr>
          <p:spPr>
            <a:xfrm>
              <a:off x="256120"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9"/>
            <p:cNvSpPr txBox="1"/>
            <p:nvPr/>
          </p:nvSpPr>
          <p:spPr>
            <a:xfrm>
              <a:off x="298991" y="1277365"/>
              <a:ext cx="2219346" cy="1377989"/>
            </a:xfrm>
            <a:prstGeom prst="rect">
              <a:avLst/>
            </a:prstGeom>
            <a:noFill/>
            <a:ln>
              <a:noFill/>
            </a:ln>
          </p:spPr>
          <p:txBody>
            <a:bodyPr spcFirstLastPara="1" wrap="square" lIns="83800" tIns="83800" rIns="83800" bIns="83800" anchor="ctr" anchorCtr="0">
              <a:noAutofit/>
            </a:bodyPr>
            <a:lstStyle/>
            <a:p>
              <a:pPr marL="0" marR="0" lvl="0" indent="0" algn="ctr" rtl="0">
                <a:lnSpc>
                  <a:spcPct val="90000"/>
                </a:lnSpc>
                <a:spcBef>
                  <a:spcPts val="0"/>
                </a:spcBef>
                <a:spcAft>
                  <a:spcPts val="0"/>
                </a:spcAft>
                <a:buClr>
                  <a:schemeClr val="dk1"/>
                </a:buClr>
                <a:buSzPts val="2200"/>
                <a:buFont typeface="Calibri"/>
                <a:buNone/>
              </a:pPr>
              <a:r>
                <a:rPr lang="cs-CZ" sz="2200" b="0" i="0" u="none" strike="noStrike" cap="none">
                  <a:solidFill>
                    <a:schemeClr val="dk1"/>
                  </a:solidFill>
                  <a:latin typeface="Calibri"/>
                  <a:ea typeface="Calibri"/>
                  <a:cs typeface="Calibri"/>
                  <a:sym typeface="Calibri"/>
                </a:rPr>
                <a:t>• 75 respondentů (47 žen, 25 mužů, 3 neurčeno)</a:t>
              </a:r>
              <a:endParaRPr sz="2200" b="0" i="0" u="none" strike="noStrike" cap="none">
                <a:solidFill>
                  <a:schemeClr val="dk1"/>
                </a:solidFill>
                <a:latin typeface="Calibri"/>
                <a:ea typeface="Calibri"/>
                <a:cs typeface="Calibri"/>
                <a:sym typeface="Calibri"/>
              </a:endParaRPr>
            </a:p>
          </p:txBody>
        </p:sp>
        <p:sp>
          <p:nvSpPr>
            <p:cNvPr id="246" name="Google Shape;246;p9"/>
            <p:cNvSpPr/>
            <p:nvPr/>
          </p:nvSpPr>
          <p:spPr>
            <a:xfrm>
              <a:off x="2817330"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9"/>
            <p:cNvSpPr/>
            <p:nvPr/>
          </p:nvSpPr>
          <p:spPr>
            <a:xfrm>
              <a:off x="3073451"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9"/>
            <p:cNvSpPr txBox="1"/>
            <p:nvPr/>
          </p:nvSpPr>
          <p:spPr>
            <a:xfrm>
              <a:off x="3116322" y="1277365"/>
              <a:ext cx="2219346" cy="1377989"/>
            </a:xfrm>
            <a:prstGeom prst="rect">
              <a:avLst/>
            </a:prstGeom>
            <a:noFill/>
            <a:ln>
              <a:noFill/>
            </a:ln>
          </p:spPr>
          <p:txBody>
            <a:bodyPr spcFirstLastPara="1" wrap="square" lIns="83800" tIns="83800" rIns="83800" bIns="83800" anchor="ctr" anchorCtr="0">
              <a:noAutofit/>
            </a:bodyPr>
            <a:lstStyle/>
            <a:p>
              <a:pPr marL="0" marR="0" lvl="0" indent="0" algn="ctr" rtl="0">
                <a:lnSpc>
                  <a:spcPct val="90000"/>
                </a:lnSpc>
                <a:spcBef>
                  <a:spcPts val="0"/>
                </a:spcBef>
                <a:spcAft>
                  <a:spcPts val="0"/>
                </a:spcAft>
                <a:buClr>
                  <a:schemeClr val="dk1"/>
                </a:buClr>
                <a:buSzPts val="2200"/>
                <a:buFont typeface="Calibri"/>
                <a:buNone/>
              </a:pPr>
              <a:r>
                <a:rPr lang="cs-CZ" sz="2200" b="0" i="0" u="none" strike="noStrike" cap="none">
                  <a:solidFill>
                    <a:schemeClr val="dk1"/>
                  </a:solidFill>
                  <a:latin typeface="Calibri"/>
                  <a:ea typeface="Calibri"/>
                  <a:cs typeface="Calibri"/>
                  <a:sym typeface="Calibri"/>
                </a:rPr>
                <a:t>• Široké věkové rozpětí (18–71+ let)</a:t>
              </a:r>
              <a:endParaRPr sz="2200" b="0" i="0" u="none" strike="noStrike" cap="none">
                <a:solidFill>
                  <a:schemeClr val="dk1"/>
                </a:solidFill>
                <a:latin typeface="Calibri"/>
                <a:ea typeface="Calibri"/>
                <a:cs typeface="Calibri"/>
                <a:sym typeface="Calibri"/>
              </a:endParaRPr>
            </a:p>
          </p:txBody>
        </p:sp>
        <p:sp>
          <p:nvSpPr>
            <p:cNvPr id="249" name="Google Shape;249;p9"/>
            <p:cNvSpPr/>
            <p:nvPr/>
          </p:nvSpPr>
          <p:spPr>
            <a:xfrm>
              <a:off x="5634661" y="991179"/>
              <a:ext cx="2305088" cy="1463731"/>
            </a:xfrm>
            <a:prstGeom prst="roundRect">
              <a:avLst>
                <a:gd name="adj" fmla="val 10000"/>
              </a:avLst>
            </a:prstGeom>
            <a:solidFill>
              <a:schemeClr val="accent1"/>
            </a:solidFill>
            <a:ln w="254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9"/>
            <p:cNvSpPr/>
            <p:nvPr/>
          </p:nvSpPr>
          <p:spPr>
            <a:xfrm>
              <a:off x="5890782" y="1234494"/>
              <a:ext cx="2305088" cy="1463731"/>
            </a:xfrm>
            <a:prstGeom prst="roundRect">
              <a:avLst>
                <a:gd name="adj" fmla="val 10000"/>
              </a:avLst>
            </a:prstGeom>
            <a:solidFill>
              <a:schemeClr val="lt1">
                <a:alpha val="89803"/>
              </a:schemeClr>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9"/>
            <p:cNvSpPr txBox="1"/>
            <p:nvPr/>
          </p:nvSpPr>
          <p:spPr>
            <a:xfrm>
              <a:off x="5933653" y="1277365"/>
              <a:ext cx="2219346" cy="1377989"/>
            </a:xfrm>
            <a:prstGeom prst="rect">
              <a:avLst/>
            </a:prstGeom>
            <a:noFill/>
            <a:ln>
              <a:noFill/>
            </a:ln>
          </p:spPr>
          <p:txBody>
            <a:bodyPr spcFirstLastPara="1" wrap="square" lIns="83800" tIns="83800" rIns="83800" bIns="83800" anchor="ctr" anchorCtr="0">
              <a:noAutofit/>
            </a:bodyPr>
            <a:lstStyle/>
            <a:p>
              <a:pPr marL="0" marR="0" lvl="0" indent="0" algn="ctr" rtl="0">
                <a:lnSpc>
                  <a:spcPct val="90000"/>
                </a:lnSpc>
                <a:spcBef>
                  <a:spcPts val="0"/>
                </a:spcBef>
                <a:spcAft>
                  <a:spcPts val="0"/>
                </a:spcAft>
                <a:buClr>
                  <a:schemeClr val="dk1"/>
                </a:buClr>
                <a:buSzPts val="2200"/>
                <a:buFont typeface="Calibri"/>
                <a:buNone/>
              </a:pPr>
              <a:r>
                <a:rPr lang="cs-CZ" sz="2200" b="0" i="0" u="none" strike="noStrike" cap="none">
                  <a:solidFill>
                    <a:schemeClr val="dk1"/>
                  </a:solidFill>
                  <a:latin typeface="Calibri"/>
                  <a:ea typeface="Calibri"/>
                  <a:cs typeface="Calibri"/>
                  <a:sym typeface="Calibri"/>
                </a:rPr>
                <a:t>• Různá úroveň vzdělání a pracovní status</a:t>
              </a:r>
              <a:endParaRPr sz="2200" b="0" i="0" u="none" strike="noStrike" cap="none">
                <a:solidFill>
                  <a:schemeClr val="dk1"/>
                </a:solidFill>
                <a:latin typeface="Calibri"/>
                <a:ea typeface="Calibri"/>
                <a:cs typeface="Calibri"/>
                <a:sym typeface="Calibri"/>
              </a:endParaRPr>
            </a:p>
          </p:txBody>
        </p:sp>
      </p:grpSp>
      <p:pic>
        <p:nvPicPr>
          <p:cNvPr id="252" name="Google Shape;252;p9"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56"/>
        <p:cNvGrpSpPr/>
        <p:nvPr/>
      </p:nvGrpSpPr>
      <p:grpSpPr>
        <a:xfrm>
          <a:off x="0" y="0"/>
          <a:ext cx="0" cy="0"/>
          <a:chOff x="0" y="0"/>
          <a:chExt cx="0" cy="0"/>
        </a:xfrm>
      </p:grpSpPr>
      <p:sp>
        <p:nvSpPr>
          <p:cNvPr id="257" name="Google Shape;257;p10"/>
          <p:cNvSpPr/>
          <p:nvPr/>
        </p:nvSpPr>
        <p:spPr>
          <a:xfrm>
            <a:off x="0" y="0"/>
            <a:ext cx="9144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258" name="Google Shape;258;p10"/>
          <p:cNvSpPr/>
          <p:nvPr/>
        </p:nvSpPr>
        <p:spPr>
          <a:xfrm>
            <a:off x="-80600" y="13"/>
            <a:ext cx="9144000" cy="2284800"/>
          </a:xfrm>
          <a:prstGeom prst="rect">
            <a:avLst/>
          </a:prstGeom>
          <a:solidFill>
            <a:schemeClr val="lt1"/>
          </a:solidFill>
          <a:ln>
            <a:noFill/>
          </a:ln>
          <a:effectLst>
            <a:outerShdw blurRad="254000" dist="127000" dir="5460000" sx="92000" sy="92000" algn="t" rotWithShape="0">
              <a:srgbClr val="000000">
                <a:alpha val="29803"/>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59" name="Google Shape;259;p10"/>
          <p:cNvSpPr txBox="1">
            <a:spLocks noGrp="1"/>
          </p:cNvSpPr>
          <p:nvPr>
            <p:ph type="title"/>
          </p:nvPr>
        </p:nvSpPr>
        <p:spPr>
          <a:xfrm>
            <a:off x="571350" y="466995"/>
            <a:ext cx="7840088" cy="1350818"/>
          </a:xfrm>
          <a:prstGeom prst="rect">
            <a:avLst/>
          </a:prstGeom>
          <a:noFill/>
          <a:ln>
            <a:noFill/>
          </a:ln>
        </p:spPr>
        <p:txBody>
          <a:bodyPr spcFirstLastPara="1" wrap="square" lIns="91425" tIns="45700" rIns="91425" bIns="45700" anchor="ctr" anchorCtr="0">
            <a:normAutofit fontScale="90000"/>
          </a:bodyPr>
          <a:lstStyle/>
          <a:p>
            <a:pPr lvl="0">
              <a:buSzPts val="3500"/>
            </a:pPr>
            <a:r>
              <a:rPr lang="cs-CZ" sz="3500" dirty="0"/>
              <a:t>Vzorek věk, vzdělání</a:t>
            </a:r>
            <a:r>
              <a:rPr lang="cs-CZ" dirty="0">
                <a:solidFill>
                  <a:schemeClr val="lt1"/>
                </a:solidFill>
              </a:rPr>
              <a:t>, proto je ve zprávě </a:t>
            </a:r>
            <a:r>
              <a:rPr lang="cs-CZ" sz="1800" dirty="0">
                <a:solidFill>
                  <a:schemeClr val="tx1"/>
                </a:solidFill>
              </a:rPr>
              <a:t>Respondenti a respondentky neuváděli vždy úplné identifikační údaje = součet nižší než 75 </a:t>
            </a:r>
            <a:r>
              <a:rPr lang="cs-CZ" sz="1800" dirty="0">
                <a:solidFill>
                  <a:schemeClr val="lt1"/>
                </a:solidFill>
              </a:rPr>
              <a:t>údaje uvedeno</a:t>
            </a:r>
            <a:r>
              <a:rPr lang="cs-CZ" dirty="0">
                <a:solidFill>
                  <a:schemeClr val="lt1"/>
                </a:solidFill>
              </a:rPr>
              <a:t> jen pohlaví nebo věk a pohlaví</a:t>
            </a:r>
            <a:endParaRPr dirty="0"/>
          </a:p>
        </p:txBody>
      </p:sp>
      <p:graphicFrame>
        <p:nvGraphicFramePr>
          <p:cNvPr id="260" name="Google Shape;260;p10"/>
          <p:cNvGraphicFramePr/>
          <p:nvPr/>
        </p:nvGraphicFramePr>
        <p:xfrm>
          <a:off x="379450" y="1817831"/>
          <a:ext cx="4057650" cy="4050800"/>
        </p:xfrm>
        <a:graphic>
          <a:graphicData uri="http://schemas.openxmlformats.org/drawingml/2006/table">
            <a:tbl>
              <a:tblPr firstRow="1" bandRow="1">
                <a:noFill/>
                <a:tableStyleId>{371F02BD-5454-4951-A7A9-09D3F96F9CD9}</a:tableStyleId>
              </a:tblPr>
              <a:tblGrid>
                <a:gridCol w="2028825">
                  <a:extLst>
                    <a:ext uri="{9D8B030D-6E8A-4147-A177-3AD203B41FA5}">
                      <a16:colId xmlns:a16="http://schemas.microsoft.com/office/drawing/2014/main" val="20000"/>
                    </a:ext>
                  </a:extLst>
                </a:gridCol>
                <a:gridCol w="2028825">
                  <a:extLst>
                    <a:ext uri="{9D8B030D-6E8A-4147-A177-3AD203B41FA5}">
                      <a16:colId xmlns:a16="http://schemas.microsoft.com/office/drawing/2014/main" val="20001"/>
                    </a:ext>
                  </a:extLst>
                </a:gridCol>
              </a:tblGrid>
              <a:tr h="506350">
                <a:tc>
                  <a:txBody>
                    <a:bodyPr/>
                    <a:lstStyle/>
                    <a:p>
                      <a:pPr marL="0" marR="0" lvl="0" indent="0" algn="l" rtl="0">
                        <a:spcBef>
                          <a:spcPts val="0"/>
                        </a:spcBef>
                        <a:spcAft>
                          <a:spcPts val="0"/>
                        </a:spcAft>
                        <a:buNone/>
                      </a:pPr>
                      <a:r>
                        <a:rPr lang="cs-CZ" sz="1800" u="none" strike="noStrike" cap="none"/>
                        <a:t>Dosažené vzdělání</a:t>
                      </a:r>
                      <a:endParaRPr/>
                    </a:p>
                  </a:txBody>
                  <a:tcPr marL="91450" marR="91450" marT="45725" marB="45725"/>
                </a:tc>
                <a:tc>
                  <a:txBody>
                    <a:bodyPr/>
                    <a:lstStyle/>
                    <a:p>
                      <a:pPr marL="0" marR="0" lvl="0" indent="0" algn="l" rtl="0">
                        <a:spcBef>
                          <a:spcPts val="0"/>
                        </a:spcBef>
                        <a:spcAft>
                          <a:spcPts val="0"/>
                        </a:spcAft>
                        <a:buNone/>
                      </a:pPr>
                      <a:r>
                        <a:rPr lang="cs-CZ" sz="1800"/>
                        <a:t>Počet</a:t>
                      </a:r>
                      <a:endParaRPr/>
                    </a:p>
                  </a:txBody>
                  <a:tcPr marL="91450" marR="91450" marT="45725" marB="45725"/>
                </a:tc>
                <a:extLst>
                  <a:ext uri="{0D108BD9-81ED-4DB2-BD59-A6C34878D82A}">
                    <a16:rowId xmlns:a16="http://schemas.microsoft.com/office/drawing/2014/main" val="10000"/>
                  </a:ext>
                </a:extLst>
              </a:tr>
              <a:tr h="506350">
                <a:tc>
                  <a:txBody>
                    <a:bodyPr/>
                    <a:lstStyle/>
                    <a:p>
                      <a:pPr marL="0" marR="0" lvl="0" indent="0" algn="l" rtl="0">
                        <a:spcBef>
                          <a:spcPts val="0"/>
                        </a:spcBef>
                        <a:spcAft>
                          <a:spcPts val="0"/>
                        </a:spcAft>
                        <a:buNone/>
                      </a:pPr>
                      <a:r>
                        <a:rPr lang="cs-CZ" sz="1800"/>
                        <a:t>ZŠ</a:t>
                      </a:r>
                      <a:endParaRPr/>
                    </a:p>
                  </a:txBody>
                  <a:tcPr marL="91450" marR="91450" marT="45725" marB="45725"/>
                </a:tc>
                <a:tc>
                  <a:txBody>
                    <a:bodyPr/>
                    <a:lstStyle/>
                    <a:p>
                      <a:pPr marL="0" marR="0" lvl="0" indent="0" algn="l" rtl="0">
                        <a:spcBef>
                          <a:spcPts val="0"/>
                        </a:spcBef>
                        <a:spcAft>
                          <a:spcPts val="0"/>
                        </a:spcAft>
                        <a:buNone/>
                      </a:pPr>
                      <a:r>
                        <a:rPr lang="cs-CZ" sz="1800"/>
                        <a:t>18</a:t>
                      </a:r>
                      <a:endParaRPr/>
                    </a:p>
                  </a:txBody>
                  <a:tcPr marL="91450" marR="91450" marT="45725" marB="45725"/>
                </a:tc>
                <a:extLst>
                  <a:ext uri="{0D108BD9-81ED-4DB2-BD59-A6C34878D82A}">
                    <a16:rowId xmlns:a16="http://schemas.microsoft.com/office/drawing/2014/main" val="10001"/>
                  </a:ext>
                </a:extLst>
              </a:tr>
              <a:tr h="506350">
                <a:tc>
                  <a:txBody>
                    <a:bodyPr/>
                    <a:lstStyle/>
                    <a:p>
                      <a:pPr marL="0" marR="0" lvl="0" indent="0" algn="l" rtl="0">
                        <a:spcBef>
                          <a:spcPts val="0"/>
                        </a:spcBef>
                        <a:spcAft>
                          <a:spcPts val="0"/>
                        </a:spcAft>
                        <a:buNone/>
                      </a:pPr>
                      <a:r>
                        <a:rPr lang="cs-CZ" sz="1800"/>
                        <a:t>SŠ</a:t>
                      </a:r>
                      <a:endParaRPr/>
                    </a:p>
                  </a:txBody>
                  <a:tcPr marL="91450" marR="91450" marT="45725" marB="45725"/>
                </a:tc>
                <a:tc>
                  <a:txBody>
                    <a:bodyPr/>
                    <a:lstStyle/>
                    <a:p>
                      <a:pPr marL="0" marR="0" lvl="0" indent="0" algn="l" rtl="0">
                        <a:spcBef>
                          <a:spcPts val="0"/>
                        </a:spcBef>
                        <a:spcAft>
                          <a:spcPts val="0"/>
                        </a:spcAft>
                        <a:buNone/>
                      </a:pPr>
                      <a:r>
                        <a:rPr lang="cs-CZ" sz="1800"/>
                        <a:t>9</a:t>
                      </a:r>
                      <a:endParaRPr/>
                    </a:p>
                  </a:txBody>
                  <a:tcPr marL="91450" marR="91450" marT="45725" marB="45725"/>
                </a:tc>
                <a:extLst>
                  <a:ext uri="{0D108BD9-81ED-4DB2-BD59-A6C34878D82A}">
                    <a16:rowId xmlns:a16="http://schemas.microsoft.com/office/drawing/2014/main" val="10002"/>
                  </a:ext>
                </a:extLst>
              </a:tr>
              <a:tr h="506350">
                <a:tc>
                  <a:txBody>
                    <a:bodyPr/>
                    <a:lstStyle/>
                    <a:p>
                      <a:pPr marL="0" marR="0" lvl="0" indent="0" algn="l" rtl="0">
                        <a:spcBef>
                          <a:spcPts val="0"/>
                        </a:spcBef>
                        <a:spcAft>
                          <a:spcPts val="0"/>
                        </a:spcAft>
                        <a:buNone/>
                      </a:pPr>
                      <a:r>
                        <a:rPr lang="cs-CZ" sz="1800"/>
                        <a:t>VŠ</a:t>
                      </a:r>
                      <a:endParaRPr/>
                    </a:p>
                  </a:txBody>
                  <a:tcPr marL="91450" marR="91450" marT="45725" marB="45725"/>
                </a:tc>
                <a:tc>
                  <a:txBody>
                    <a:bodyPr/>
                    <a:lstStyle/>
                    <a:p>
                      <a:pPr marL="0" marR="0" lvl="0" indent="0" algn="l" rtl="0">
                        <a:spcBef>
                          <a:spcPts val="0"/>
                        </a:spcBef>
                        <a:spcAft>
                          <a:spcPts val="0"/>
                        </a:spcAft>
                        <a:buNone/>
                      </a:pPr>
                      <a:r>
                        <a:rPr lang="cs-CZ" sz="1800"/>
                        <a:t>7</a:t>
                      </a:r>
                      <a:endParaRPr/>
                    </a:p>
                  </a:txBody>
                  <a:tcPr marL="91450" marR="91450" marT="45725" marB="45725"/>
                </a:tc>
                <a:extLst>
                  <a:ext uri="{0D108BD9-81ED-4DB2-BD59-A6C34878D82A}">
                    <a16:rowId xmlns:a16="http://schemas.microsoft.com/office/drawing/2014/main" val="10003"/>
                  </a:ext>
                </a:extLst>
              </a:tr>
              <a:tr h="506350">
                <a:tc>
                  <a:txBody>
                    <a:bodyPr/>
                    <a:lstStyle/>
                    <a:p>
                      <a:pPr marL="0" marR="0" lvl="0" indent="0" algn="l" rtl="0">
                        <a:spcBef>
                          <a:spcPts val="0"/>
                        </a:spcBef>
                        <a:spcAft>
                          <a:spcPts val="0"/>
                        </a:spcAft>
                        <a:buNone/>
                      </a:pPr>
                      <a:r>
                        <a:rPr lang="cs-CZ" sz="1800"/>
                        <a:t>S maturitou</a:t>
                      </a:r>
                      <a:endParaRPr/>
                    </a:p>
                  </a:txBody>
                  <a:tcPr marL="91450" marR="91450" marT="45725" marB="45725"/>
                </a:tc>
                <a:tc>
                  <a:txBody>
                    <a:bodyPr/>
                    <a:lstStyle/>
                    <a:p>
                      <a:pPr marL="0" marR="0" lvl="0" indent="0" algn="l" rtl="0">
                        <a:spcBef>
                          <a:spcPts val="0"/>
                        </a:spcBef>
                        <a:spcAft>
                          <a:spcPts val="0"/>
                        </a:spcAft>
                        <a:buNone/>
                      </a:pPr>
                      <a:r>
                        <a:rPr lang="cs-CZ" sz="1800"/>
                        <a:t>7</a:t>
                      </a:r>
                      <a:endParaRPr/>
                    </a:p>
                  </a:txBody>
                  <a:tcPr marL="91450" marR="91450" marT="45725" marB="45725"/>
                </a:tc>
                <a:extLst>
                  <a:ext uri="{0D108BD9-81ED-4DB2-BD59-A6C34878D82A}">
                    <a16:rowId xmlns:a16="http://schemas.microsoft.com/office/drawing/2014/main" val="10004"/>
                  </a:ext>
                </a:extLst>
              </a:tr>
              <a:tr h="506350">
                <a:tc>
                  <a:txBody>
                    <a:bodyPr/>
                    <a:lstStyle/>
                    <a:p>
                      <a:pPr marL="0" marR="0" lvl="0" indent="0" algn="l" rtl="0">
                        <a:spcBef>
                          <a:spcPts val="0"/>
                        </a:spcBef>
                        <a:spcAft>
                          <a:spcPts val="0"/>
                        </a:spcAft>
                        <a:buNone/>
                      </a:pPr>
                      <a:r>
                        <a:rPr lang="cs-CZ" sz="1800"/>
                        <a:t>Vyučen/a</a:t>
                      </a:r>
                      <a:endParaRPr/>
                    </a:p>
                  </a:txBody>
                  <a:tcPr marL="91450" marR="91450" marT="45725" marB="45725"/>
                </a:tc>
                <a:tc>
                  <a:txBody>
                    <a:bodyPr/>
                    <a:lstStyle/>
                    <a:p>
                      <a:pPr marL="0" marR="0" lvl="0" indent="0" algn="l" rtl="0">
                        <a:spcBef>
                          <a:spcPts val="0"/>
                        </a:spcBef>
                        <a:spcAft>
                          <a:spcPts val="0"/>
                        </a:spcAft>
                        <a:buNone/>
                      </a:pPr>
                      <a:r>
                        <a:rPr lang="cs-CZ" sz="1800"/>
                        <a:t>4</a:t>
                      </a:r>
                      <a:endParaRPr/>
                    </a:p>
                  </a:txBody>
                  <a:tcPr marL="91450" marR="91450" marT="45725" marB="45725"/>
                </a:tc>
                <a:extLst>
                  <a:ext uri="{0D108BD9-81ED-4DB2-BD59-A6C34878D82A}">
                    <a16:rowId xmlns:a16="http://schemas.microsoft.com/office/drawing/2014/main" val="10005"/>
                  </a:ext>
                </a:extLst>
              </a:tr>
              <a:tr h="506350">
                <a:tc>
                  <a:txBody>
                    <a:bodyPr/>
                    <a:lstStyle/>
                    <a:p>
                      <a:pPr marL="0" marR="0" lvl="0" indent="0" algn="l" rtl="0">
                        <a:spcBef>
                          <a:spcPts val="0"/>
                        </a:spcBef>
                        <a:spcAft>
                          <a:spcPts val="0"/>
                        </a:spcAft>
                        <a:buNone/>
                      </a:pPr>
                      <a:r>
                        <a:rPr lang="cs-CZ" sz="1800"/>
                        <a:t>VOŠ</a:t>
                      </a:r>
                      <a:endParaRPr/>
                    </a:p>
                  </a:txBody>
                  <a:tcPr marL="91450" marR="91450" marT="45725" marB="45725"/>
                </a:tc>
                <a:tc>
                  <a:txBody>
                    <a:bodyPr/>
                    <a:lstStyle/>
                    <a:p>
                      <a:pPr marL="0" marR="0" lvl="0" indent="0" algn="l" rtl="0">
                        <a:spcBef>
                          <a:spcPts val="0"/>
                        </a:spcBef>
                        <a:spcAft>
                          <a:spcPts val="0"/>
                        </a:spcAft>
                        <a:buNone/>
                      </a:pPr>
                      <a:r>
                        <a:rPr lang="cs-CZ" sz="1800"/>
                        <a:t>1</a:t>
                      </a:r>
                      <a:endParaRPr/>
                    </a:p>
                  </a:txBody>
                  <a:tcPr marL="91450" marR="91450" marT="45725" marB="45725"/>
                </a:tc>
                <a:extLst>
                  <a:ext uri="{0D108BD9-81ED-4DB2-BD59-A6C34878D82A}">
                    <a16:rowId xmlns:a16="http://schemas.microsoft.com/office/drawing/2014/main" val="10006"/>
                  </a:ext>
                </a:extLst>
              </a:tr>
              <a:tr h="506350">
                <a:tc>
                  <a:txBody>
                    <a:bodyPr/>
                    <a:lstStyle/>
                    <a:p>
                      <a:pPr marL="0" marR="0" lvl="0" indent="0" algn="l" rtl="0">
                        <a:spcBef>
                          <a:spcPts val="0"/>
                        </a:spcBef>
                        <a:spcAft>
                          <a:spcPts val="0"/>
                        </a:spcAft>
                        <a:buNone/>
                      </a:pPr>
                      <a:r>
                        <a:rPr lang="cs-CZ" sz="1800"/>
                        <a:t>Konzervatoř</a:t>
                      </a:r>
                      <a:endParaRPr/>
                    </a:p>
                  </a:txBody>
                  <a:tcPr marL="91450" marR="91450" marT="45725" marB="45725"/>
                </a:tc>
                <a:tc>
                  <a:txBody>
                    <a:bodyPr/>
                    <a:lstStyle/>
                    <a:p>
                      <a:pPr marL="0" marR="0" lvl="0" indent="0" algn="l" rtl="0">
                        <a:spcBef>
                          <a:spcPts val="0"/>
                        </a:spcBef>
                        <a:spcAft>
                          <a:spcPts val="0"/>
                        </a:spcAft>
                        <a:buNone/>
                      </a:pPr>
                      <a:r>
                        <a:rPr lang="cs-CZ" sz="1800"/>
                        <a:t>1</a:t>
                      </a:r>
                      <a:endParaRPr/>
                    </a:p>
                  </a:txBody>
                  <a:tcPr marL="91450" marR="91450" marT="45725" marB="45725"/>
                </a:tc>
                <a:extLst>
                  <a:ext uri="{0D108BD9-81ED-4DB2-BD59-A6C34878D82A}">
                    <a16:rowId xmlns:a16="http://schemas.microsoft.com/office/drawing/2014/main" val="10007"/>
                  </a:ext>
                </a:extLst>
              </a:tr>
            </a:tbl>
          </a:graphicData>
        </a:graphic>
      </p:graphicFrame>
      <p:graphicFrame>
        <p:nvGraphicFramePr>
          <p:cNvPr id="261" name="Google Shape;261;p10"/>
          <p:cNvGraphicFramePr/>
          <p:nvPr/>
        </p:nvGraphicFramePr>
        <p:xfrm>
          <a:off x="4707698" y="1828034"/>
          <a:ext cx="3585325" cy="4030400"/>
        </p:xfrm>
        <a:graphic>
          <a:graphicData uri="http://schemas.openxmlformats.org/drawingml/2006/table">
            <a:tbl>
              <a:tblPr firstRow="1" firstCol="1" bandRow="1">
                <a:noFill/>
                <a:tableStyleId>{00E94844-3C6B-4C9E-9B44-0F7CE7786509}</a:tableStyleId>
              </a:tblPr>
              <a:tblGrid>
                <a:gridCol w="1636775">
                  <a:extLst>
                    <a:ext uri="{9D8B030D-6E8A-4147-A177-3AD203B41FA5}">
                      <a16:colId xmlns:a16="http://schemas.microsoft.com/office/drawing/2014/main" val="20000"/>
                    </a:ext>
                  </a:extLst>
                </a:gridCol>
                <a:gridCol w="1948550">
                  <a:extLst>
                    <a:ext uri="{9D8B030D-6E8A-4147-A177-3AD203B41FA5}">
                      <a16:colId xmlns:a16="http://schemas.microsoft.com/office/drawing/2014/main" val="20001"/>
                    </a:ext>
                  </a:extLst>
                </a:gridCol>
              </a:tblGrid>
              <a:tr h="583075">
                <a:tc>
                  <a:txBody>
                    <a:bodyPr/>
                    <a:lstStyle/>
                    <a:p>
                      <a:pPr marL="0" marR="0" lvl="0" indent="0" algn="l" rtl="0">
                        <a:lnSpc>
                          <a:spcPct val="107000"/>
                        </a:lnSpc>
                        <a:spcBef>
                          <a:spcPts val="0"/>
                        </a:spcBef>
                        <a:spcAft>
                          <a:spcPts val="0"/>
                        </a:spcAft>
                        <a:buClr>
                          <a:srgbClr val="3F3F3F"/>
                        </a:buClr>
                        <a:buSzPts val="1800"/>
                        <a:buFont typeface="Calibri"/>
                        <a:buNone/>
                      </a:pPr>
                      <a:r>
                        <a:rPr lang="cs-CZ" sz="1800" b="1">
                          <a:solidFill>
                            <a:srgbClr val="3F3F3F"/>
                          </a:solidFill>
                        </a:rPr>
                        <a:t>Věk</a:t>
                      </a:r>
                      <a:endParaRPr sz="18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800"/>
                        <a:buFont typeface="Calibri"/>
                        <a:buNone/>
                      </a:pPr>
                      <a:r>
                        <a:rPr lang="cs-CZ" sz="1800" b="1">
                          <a:solidFill>
                            <a:srgbClr val="3F3F3F"/>
                          </a:solidFill>
                        </a:rPr>
                        <a:t>Počet</a:t>
                      </a:r>
                      <a:endParaRPr sz="1800" b="1">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0"/>
                  </a:ext>
                </a:extLst>
              </a:tr>
              <a:tr h="492475">
                <a:tc>
                  <a:txBody>
                    <a:bodyPr/>
                    <a:lstStyle/>
                    <a:p>
                      <a:pPr marL="0" marR="0" lvl="0" indent="0" algn="l" rtl="0">
                        <a:lnSpc>
                          <a:spcPct val="107000"/>
                        </a:lnSpc>
                        <a:spcBef>
                          <a:spcPts val="0"/>
                        </a:spcBef>
                        <a:spcAft>
                          <a:spcPts val="0"/>
                        </a:spcAft>
                        <a:buClr>
                          <a:srgbClr val="3F3F3F"/>
                        </a:buClr>
                        <a:buSzPts val="1300"/>
                        <a:buFont typeface="Calibri"/>
                        <a:buNone/>
                      </a:pPr>
                      <a:r>
                        <a:rPr lang="cs-CZ" sz="1300" b="1">
                          <a:solidFill>
                            <a:srgbClr val="3F3F3F"/>
                          </a:solidFill>
                        </a:rPr>
                        <a:t>21-30</a:t>
                      </a:r>
                      <a:endParaRPr sz="13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300"/>
                        <a:buFont typeface="Calibri"/>
                        <a:buNone/>
                      </a:pPr>
                      <a:r>
                        <a:rPr lang="cs-CZ" sz="1300">
                          <a:solidFill>
                            <a:srgbClr val="3F3F3F"/>
                          </a:solidFill>
                        </a:rPr>
                        <a:t>18</a:t>
                      </a:r>
                      <a:endParaRPr sz="1300">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1"/>
                  </a:ext>
                </a:extLst>
              </a:tr>
              <a:tr h="492475">
                <a:tc>
                  <a:txBody>
                    <a:bodyPr/>
                    <a:lstStyle/>
                    <a:p>
                      <a:pPr marL="0" marR="0" lvl="0" indent="0" algn="l" rtl="0">
                        <a:lnSpc>
                          <a:spcPct val="107000"/>
                        </a:lnSpc>
                        <a:spcBef>
                          <a:spcPts val="0"/>
                        </a:spcBef>
                        <a:spcAft>
                          <a:spcPts val="0"/>
                        </a:spcAft>
                        <a:buClr>
                          <a:srgbClr val="3F3F3F"/>
                        </a:buClr>
                        <a:buSzPts val="1300"/>
                        <a:buFont typeface="Calibri"/>
                        <a:buNone/>
                      </a:pPr>
                      <a:r>
                        <a:rPr lang="cs-CZ" sz="1300" b="1">
                          <a:solidFill>
                            <a:srgbClr val="3F3F3F"/>
                          </a:solidFill>
                        </a:rPr>
                        <a:t>41-50</a:t>
                      </a:r>
                      <a:endParaRPr sz="13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300"/>
                        <a:buFont typeface="Calibri"/>
                        <a:buNone/>
                      </a:pPr>
                      <a:r>
                        <a:rPr lang="cs-CZ" sz="1300">
                          <a:solidFill>
                            <a:srgbClr val="3F3F3F"/>
                          </a:solidFill>
                        </a:rPr>
                        <a:t>11</a:t>
                      </a:r>
                      <a:endParaRPr sz="1300">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2"/>
                  </a:ext>
                </a:extLst>
              </a:tr>
              <a:tr h="492475">
                <a:tc>
                  <a:txBody>
                    <a:bodyPr/>
                    <a:lstStyle/>
                    <a:p>
                      <a:pPr marL="0" marR="0" lvl="0" indent="0" algn="l" rtl="0">
                        <a:lnSpc>
                          <a:spcPct val="107000"/>
                        </a:lnSpc>
                        <a:spcBef>
                          <a:spcPts val="0"/>
                        </a:spcBef>
                        <a:spcAft>
                          <a:spcPts val="0"/>
                        </a:spcAft>
                        <a:buClr>
                          <a:srgbClr val="3F3F3F"/>
                        </a:buClr>
                        <a:buSzPts val="1300"/>
                        <a:buFont typeface="Calibri"/>
                        <a:buNone/>
                      </a:pPr>
                      <a:r>
                        <a:rPr lang="cs-CZ" sz="1300" b="1">
                          <a:solidFill>
                            <a:srgbClr val="3F3F3F"/>
                          </a:solidFill>
                        </a:rPr>
                        <a:t>31-40</a:t>
                      </a:r>
                      <a:endParaRPr sz="13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300"/>
                        <a:buFont typeface="Calibri"/>
                        <a:buNone/>
                      </a:pPr>
                      <a:r>
                        <a:rPr lang="cs-CZ" sz="1300">
                          <a:solidFill>
                            <a:srgbClr val="3F3F3F"/>
                          </a:solidFill>
                        </a:rPr>
                        <a:t>8</a:t>
                      </a:r>
                      <a:endParaRPr sz="1300">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3"/>
                  </a:ext>
                </a:extLst>
              </a:tr>
              <a:tr h="492475">
                <a:tc>
                  <a:txBody>
                    <a:bodyPr/>
                    <a:lstStyle/>
                    <a:p>
                      <a:pPr marL="0" marR="0" lvl="0" indent="0" algn="l" rtl="0">
                        <a:lnSpc>
                          <a:spcPct val="107000"/>
                        </a:lnSpc>
                        <a:spcBef>
                          <a:spcPts val="0"/>
                        </a:spcBef>
                        <a:spcAft>
                          <a:spcPts val="0"/>
                        </a:spcAft>
                        <a:buClr>
                          <a:srgbClr val="3F3F3F"/>
                        </a:buClr>
                        <a:buSzPts val="1300"/>
                        <a:buFont typeface="Calibri"/>
                        <a:buNone/>
                      </a:pPr>
                      <a:r>
                        <a:rPr lang="cs-CZ" sz="1300" b="1">
                          <a:solidFill>
                            <a:srgbClr val="3F3F3F"/>
                          </a:solidFill>
                        </a:rPr>
                        <a:t>51-60</a:t>
                      </a:r>
                      <a:endParaRPr sz="13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300"/>
                        <a:buFont typeface="Calibri"/>
                        <a:buNone/>
                      </a:pPr>
                      <a:r>
                        <a:rPr lang="cs-CZ" sz="1300">
                          <a:solidFill>
                            <a:srgbClr val="3F3F3F"/>
                          </a:solidFill>
                        </a:rPr>
                        <a:t>6</a:t>
                      </a:r>
                      <a:endParaRPr sz="1300">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4"/>
                  </a:ext>
                </a:extLst>
              </a:tr>
              <a:tr h="492475">
                <a:tc>
                  <a:txBody>
                    <a:bodyPr/>
                    <a:lstStyle/>
                    <a:p>
                      <a:pPr marL="0" marR="0" lvl="0" indent="0" algn="l" rtl="0">
                        <a:lnSpc>
                          <a:spcPct val="107000"/>
                        </a:lnSpc>
                        <a:spcBef>
                          <a:spcPts val="0"/>
                        </a:spcBef>
                        <a:spcAft>
                          <a:spcPts val="0"/>
                        </a:spcAft>
                        <a:buClr>
                          <a:srgbClr val="3F3F3F"/>
                        </a:buClr>
                        <a:buSzPts val="1300"/>
                        <a:buFont typeface="Calibri"/>
                        <a:buNone/>
                      </a:pPr>
                      <a:r>
                        <a:rPr lang="cs-CZ" sz="1300" b="1">
                          <a:solidFill>
                            <a:srgbClr val="3F3F3F"/>
                          </a:solidFill>
                        </a:rPr>
                        <a:t>61-70</a:t>
                      </a:r>
                      <a:endParaRPr sz="13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300"/>
                        <a:buFont typeface="Calibri"/>
                        <a:buNone/>
                      </a:pPr>
                      <a:r>
                        <a:rPr lang="cs-CZ" sz="1300">
                          <a:solidFill>
                            <a:srgbClr val="3F3F3F"/>
                          </a:solidFill>
                        </a:rPr>
                        <a:t>5</a:t>
                      </a:r>
                      <a:endParaRPr sz="1300">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5"/>
                  </a:ext>
                </a:extLst>
              </a:tr>
              <a:tr h="492475">
                <a:tc>
                  <a:txBody>
                    <a:bodyPr/>
                    <a:lstStyle/>
                    <a:p>
                      <a:pPr marL="0" marR="0" lvl="0" indent="0" algn="l" rtl="0">
                        <a:lnSpc>
                          <a:spcPct val="107000"/>
                        </a:lnSpc>
                        <a:spcBef>
                          <a:spcPts val="0"/>
                        </a:spcBef>
                        <a:spcAft>
                          <a:spcPts val="0"/>
                        </a:spcAft>
                        <a:buClr>
                          <a:srgbClr val="3F3F3F"/>
                        </a:buClr>
                        <a:buSzPts val="1300"/>
                        <a:buFont typeface="Calibri"/>
                        <a:buNone/>
                      </a:pPr>
                      <a:r>
                        <a:rPr lang="cs-CZ" sz="1300" b="1">
                          <a:solidFill>
                            <a:srgbClr val="3F3F3F"/>
                          </a:solidFill>
                        </a:rPr>
                        <a:t>18-20</a:t>
                      </a:r>
                      <a:endParaRPr sz="13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300"/>
                        <a:buFont typeface="Calibri"/>
                        <a:buNone/>
                      </a:pPr>
                      <a:r>
                        <a:rPr lang="cs-CZ" sz="1300">
                          <a:solidFill>
                            <a:srgbClr val="3F3F3F"/>
                          </a:solidFill>
                        </a:rPr>
                        <a:t>4</a:t>
                      </a:r>
                      <a:endParaRPr sz="1300">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6"/>
                  </a:ext>
                </a:extLst>
              </a:tr>
              <a:tr h="492475">
                <a:tc>
                  <a:txBody>
                    <a:bodyPr/>
                    <a:lstStyle/>
                    <a:p>
                      <a:pPr marL="0" marR="0" lvl="0" indent="0" algn="l" rtl="0">
                        <a:lnSpc>
                          <a:spcPct val="107000"/>
                        </a:lnSpc>
                        <a:spcBef>
                          <a:spcPts val="0"/>
                        </a:spcBef>
                        <a:spcAft>
                          <a:spcPts val="0"/>
                        </a:spcAft>
                        <a:buClr>
                          <a:srgbClr val="3F3F3F"/>
                        </a:buClr>
                        <a:buSzPts val="1300"/>
                        <a:buFont typeface="Calibri"/>
                        <a:buNone/>
                      </a:pPr>
                      <a:r>
                        <a:rPr lang="cs-CZ" sz="1300" b="1">
                          <a:solidFill>
                            <a:srgbClr val="3F3F3F"/>
                          </a:solidFill>
                        </a:rPr>
                        <a:t>71+</a:t>
                      </a:r>
                      <a:endParaRPr sz="1300" b="1">
                        <a:solidFill>
                          <a:srgbClr val="3F3F3F"/>
                        </a:solidFill>
                        <a:latin typeface="Calibri"/>
                        <a:ea typeface="Calibri"/>
                        <a:cs typeface="Calibri"/>
                        <a:sym typeface="Calibri"/>
                      </a:endParaRPr>
                    </a:p>
                  </a:txBody>
                  <a:tcPr marL="181675" marR="136250" marT="90825" marB="90825"/>
                </a:tc>
                <a:tc>
                  <a:txBody>
                    <a:bodyPr/>
                    <a:lstStyle/>
                    <a:p>
                      <a:pPr marL="0" marR="0" lvl="0" indent="0" algn="l" rtl="0">
                        <a:lnSpc>
                          <a:spcPct val="107000"/>
                        </a:lnSpc>
                        <a:spcBef>
                          <a:spcPts val="0"/>
                        </a:spcBef>
                        <a:spcAft>
                          <a:spcPts val="0"/>
                        </a:spcAft>
                        <a:buClr>
                          <a:srgbClr val="3F3F3F"/>
                        </a:buClr>
                        <a:buSzPts val="1300"/>
                        <a:buFont typeface="Calibri"/>
                        <a:buNone/>
                      </a:pPr>
                      <a:r>
                        <a:rPr lang="cs-CZ" sz="1300">
                          <a:solidFill>
                            <a:srgbClr val="3F3F3F"/>
                          </a:solidFill>
                        </a:rPr>
                        <a:t>2</a:t>
                      </a:r>
                      <a:endParaRPr sz="1300">
                        <a:solidFill>
                          <a:srgbClr val="3F3F3F"/>
                        </a:solidFill>
                        <a:latin typeface="Calibri"/>
                        <a:ea typeface="Calibri"/>
                        <a:cs typeface="Calibri"/>
                        <a:sym typeface="Calibri"/>
                      </a:endParaRPr>
                    </a:p>
                  </a:txBody>
                  <a:tcPr marL="181675" marR="136250" marT="90825" marB="90825"/>
                </a:tc>
                <a:extLst>
                  <a:ext uri="{0D108BD9-81ED-4DB2-BD59-A6C34878D82A}">
                    <a16:rowId xmlns:a16="http://schemas.microsoft.com/office/drawing/2014/main" val="10007"/>
                  </a:ext>
                </a:extLst>
              </a:tr>
            </a:tbl>
          </a:graphicData>
        </a:graphic>
      </p:graphicFrame>
      <p:pic>
        <p:nvPicPr>
          <p:cNvPr id="262" name="Google Shape;262;p10" title="Logo RomanoNetu.png"/>
          <p:cNvPicPr preferRelativeResize="0"/>
          <p:nvPr/>
        </p:nvPicPr>
        <p:blipFill>
          <a:blip r:embed="rId3">
            <a:alphaModFix/>
          </a:blip>
          <a:stretch>
            <a:fillRect/>
          </a:stretch>
        </p:blipFill>
        <p:spPr>
          <a:xfrm>
            <a:off x="7912273" y="6091350"/>
            <a:ext cx="766651" cy="766651"/>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TotalTime>
  <Words>2243</Words>
  <Application>Microsoft Office PowerPoint</Application>
  <PresentationFormat>Předvádění na obrazovce (4:3)</PresentationFormat>
  <Paragraphs>208</Paragraphs>
  <Slides>41</Slides>
  <Notes>29</Notes>
  <HiddenSlides>0</HiddenSlides>
  <MMClips>0</MMClips>
  <ScaleCrop>false</ScaleCrop>
  <HeadingPairs>
    <vt:vector size="6" baseType="variant">
      <vt:variant>
        <vt:lpstr>Použitá písma</vt:lpstr>
      </vt:variant>
      <vt:variant>
        <vt:i4>2</vt:i4>
      </vt:variant>
      <vt:variant>
        <vt:lpstr>Motiv</vt:lpstr>
      </vt:variant>
      <vt:variant>
        <vt:i4>1</vt:i4>
      </vt:variant>
      <vt:variant>
        <vt:lpstr>Nadpisy snímků</vt:lpstr>
      </vt:variant>
      <vt:variant>
        <vt:i4>41</vt:i4>
      </vt:variant>
    </vt:vector>
  </HeadingPairs>
  <TitlesOfParts>
    <vt:vector size="44" baseType="lpstr">
      <vt:lpstr>Arial</vt:lpstr>
      <vt:lpstr>Calibri</vt:lpstr>
      <vt:lpstr>Office Theme</vt:lpstr>
      <vt:lpstr>Dopad anticikanismu na život Romů a Romek v české společnosti </vt:lpstr>
      <vt:lpstr>Cíle výzkumu</vt:lpstr>
      <vt:lpstr>Kontext</vt:lpstr>
      <vt:lpstr>Limity výzkumu</vt:lpstr>
      <vt:lpstr>Metodologie – příprava</vt:lpstr>
      <vt:lpstr>Metodologie – sběr dat</vt:lpstr>
      <vt:lpstr>Metodologie – analýza dat</vt:lpstr>
      <vt:lpstr>Výzkumný vzorek</vt:lpstr>
      <vt:lpstr>Vzorek věk, vzdělání, proto je ve zprávě Respondenti a respondentky neuváděli vždy úplné identifikační údaje = součet nižší než 75 údaje uvedeno jen pohlaví nebo věk a pohlaví</vt:lpstr>
      <vt:lpstr>Vzorek práce, kraje Respondenti a respondentky neuváděli vždy úplné údaje identifikační údaje = součet nižší než 75</vt:lpstr>
      <vt:lpstr>Terminologie</vt:lpstr>
      <vt:lpstr>Klíčová zjištění – úvod</vt:lpstr>
      <vt:lpstr>Dětství a škola</vt:lpstr>
      <vt:lpstr>Výpověď</vt:lpstr>
      <vt:lpstr>Výpověď</vt:lpstr>
      <vt:lpstr>Výpoveď</vt:lpstr>
      <vt:lpstr>Veřejný prostor</vt:lpstr>
      <vt:lpstr>Výpověď</vt:lpstr>
      <vt:lpstr>Výpověď</vt:lpstr>
      <vt:lpstr>Bydlení a práce</vt:lpstr>
      <vt:lpstr>Zdravotnictví a instituce</vt:lpstr>
      <vt:lpstr>Výpověď</vt:lpstr>
      <vt:lpstr>Výpověď</vt:lpstr>
      <vt:lpstr>Vliv na každodenní život</vt:lpstr>
      <vt:lpstr>Vliv na každodenní život</vt:lpstr>
      <vt:lpstr>Sociální sítě</vt:lpstr>
      <vt:lpstr>Rodina a příprava na anticiganismus</vt:lpstr>
      <vt:lpstr>Zkušenosti s anticiganismem</vt:lpstr>
      <vt:lpstr>Podpora od majority</vt:lpstr>
      <vt:lpstr>Podpora od majority</vt:lpstr>
      <vt:lpstr>Vnímání současné situace romské komunity v ČR</vt:lpstr>
      <vt:lpstr>Vnímání současné situace romské komunity v ČR</vt:lpstr>
      <vt:lpstr>Mikroagrese</vt:lpstr>
      <vt:lpstr>Dobrý Rom nemůže být Rom – majorita o „dobrých Romech“ </vt:lpstr>
      <vt:lpstr>My jsme také Češi</vt:lpstr>
      <vt:lpstr>Psychické dopady</vt:lpstr>
      <vt:lpstr>Strategie přežití</vt:lpstr>
      <vt:lpstr>Zdroje síly</vt:lpstr>
      <vt:lpstr>Budoucnost</vt:lpstr>
      <vt:lpstr>Závěr</vt:lpstr>
      <vt:lpstr>Prezentace aplikace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Selma Muhič Dizdarevič</cp:lastModifiedBy>
  <cp:revision>2</cp:revision>
  <dcterms:created xsi:type="dcterms:W3CDTF">2013-01-27T09:14:16Z</dcterms:created>
  <dcterms:modified xsi:type="dcterms:W3CDTF">2025-10-17T07:57:26Z</dcterms:modified>
</cp:coreProperties>
</file>